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7" r:id="rId3"/>
    <p:sldId id="259" r:id="rId4"/>
    <p:sldId id="260" r:id="rId5"/>
    <p:sldId id="261" r:id="rId6"/>
    <p:sldId id="262" r:id="rId7"/>
    <p:sldId id="263" r:id="rId8"/>
    <p:sldId id="264" r:id="rId9"/>
  </p:sldIdLst>
  <p:sldSz cx="7559675" cy="5327650"/>
  <p:notesSz cx="6858000" cy="9144000"/>
  <p:defaultTextStyle>
    <a:defPPr>
      <a:defRPr lang="en-US"/>
    </a:defPPr>
    <a:lvl1pPr marL="0" algn="l" defTabSz="618592" rtl="0" eaLnBrk="1" latinLnBrk="0" hangingPunct="1">
      <a:defRPr sz="1218" kern="1200">
        <a:solidFill>
          <a:schemeClr val="tx1"/>
        </a:solidFill>
        <a:latin typeface="+mn-lt"/>
        <a:ea typeface="+mn-ea"/>
        <a:cs typeface="+mn-cs"/>
      </a:defRPr>
    </a:lvl1pPr>
    <a:lvl2pPr marL="309296" algn="l" defTabSz="618592" rtl="0" eaLnBrk="1" latinLnBrk="0" hangingPunct="1">
      <a:defRPr sz="1218" kern="1200">
        <a:solidFill>
          <a:schemeClr val="tx1"/>
        </a:solidFill>
        <a:latin typeface="+mn-lt"/>
        <a:ea typeface="+mn-ea"/>
        <a:cs typeface="+mn-cs"/>
      </a:defRPr>
    </a:lvl2pPr>
    <a:lvl3pPr marL="618592" algn="l" defTabSz="618592" rtl="0" eaLnBrk="1" latinLnBrk="0" hangingPunct="1">
      <a:defRPr sz="1218" kern="1200">
        <a:solidFill>
          <a:schemeClr val="tx1"/>
        </a:solidFill>
        <a:latin typeface="+mn-lt"/>
        <a:ea typeface="+mn-ea"/>
        <a:cs typeface="+mn-cs"/>
      </a:defRPr>
    </a:lvl3pPr>
    <a:lvl4pPr marL="927887" algn="l" defTabSz="618592" rtl="0" eaLnBrk="1" latinLnBrk="0" hangingPunct="1">
      <a:defRPr sz="1218" kern="1200">
        <a:solidFill>
          <a:schemeClr val="tx1"/>
        </a:solidFill>
        <a:latin typeface="+mn-lt"/>
        <a:ea typeface="+mn-ea"/>
        <a:cs typeface="+mn-cs"/>
      </a:defRPr>
    </a:lvl4pPr>
    <a:lvl5pPr marL="1237183" algn="l" defTabSz="618592" rtl="0" eaLnBrk="1" latinLnBrk="0" hangingPunct="1">
      <a:defRPr sz="1218" kern="1200">
        <a:solidFill>
          <a:schemeClr val="tx1"/>
        </a:solidFill>
        <a:latin typeface="+mn-lt"/>
        <a:ea typeface="+mn-ea"/>
        <a:cs typeface="+mn-cs"/>
      </a:defRPr>
    </a:lvl5pPr>
    <a:lvl6pPr marL="1546479" algn="l" defTabSz="618592" rtl="0" eaLnBrk="1" latinLnBrk="0" hangingPunct="1">
      <a:defRPr sz="1218" kern="1200">
        <a:solidFill>
          <a:schemeClr val="tx1"/>
        </a:solidFill>
        <a:latin typeface="+mn-lt"/>
        <a:ea typeface="+mn-ea"/>
        <a:cs typeface="+mn-cs"/>
      </a:defRPr>
    </a:lvl6pPr>
    <a:lvl7pPr marL="1855775" algn="l" defTabSz="618592" rtl="0" eaLnBrk="1" latinLnBrk="0" hangingPunct="1">
      <a:defRPr sz="1218" kern="1200">
        <a:solidFill>
          <a:schemeClr val="tx1"/>
        </a:solidFill>
        <a:latin typeface="+mn-lt"/>
        <a:ea typeface="+mn-ea"/>
        <a:cs typeface="+mn-cs"/>
      </a:defRPr>
    </a:lvl7pPr>
    <a:lvl8pPr marL="2165071" algn="l" defTabSz="618592" rtl="0" eaLnBrk="1" latinLnBrk="0" hangingPunct="1">
      <a:defRPr sz="1218" kern="1200">
        <a:solidFill>
          <a:schemeClr val="tx1"/>
        </a:solidFill>
        <a:latin typeface="+mn-lt"/>
        <a:ea typeface="+mn-ea"/>
        <a:cs typeface="+mn-cs"/>
      </a:defRPr>
    </a:lvl8pPr>
    <a:lvl9pPr marL="2474366" algn="l" defTabSz="618592" rtl="0" eaLnBrk="1" latinLnBrk="0" hangingPunct="1">
      <a:defRPr sz="121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hel" initials="S" lastIdx="1" clrIdx="0">
    <p:extLst>
      <p:ext uri="{19B8F6BF-5375-455C-9EA6-DF929625EA0E}">
        <p15:presenceInfo xmlns:p15="http://schemas.microsoft.com/office/powerpoint/2012/main" userId="04edf698125099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8C00"/>
    <a:srgbClr val="E6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01" autoAdjust="0"/>
    <p:restoredTop sz="94660"/>
  </p:normalViewPr>
  <p:slideViewPr>
    <p:cSldViewPr snapToGrid="0">
      <p:cViewPr varScale="1">
        <p:scale>
          <a:sx n="89" d="100"/>
          <a:sy n="8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871910"/>
            <a:ext cx="6425724" cy="1854811"/>
          </a:xfrm>
        </p:spPr>
        <p:txBody>
          <a:bodyPr anchor="b"/>
          <a:lstStyle>
            <a:lvl1pPr algn="ctr">
              <a:defRPr sz="4661"/>
            </a:lvl1pPr>
          </a:lstStyle>
          <a:p>
            <a:r>
              <a:rPr lang="de-DE"/>
              <a:t>Titelmasterformat durch Klicken bearbeiten</a:t>
            </a:r>
            <a:endParaRPr lang="en-US" dirty="0"/>
          </a:p>
        </p:txBody>
      </p:sp>
      <p:sp>
        <p:nvSpPr>
          <p:cNvPr id="3" name="Subtitle 2"/>
          <p:cNvSpPr>
            <a:spLocks noGrp="1"/>
          </p:cNvSpPr>
          <p:nvPr>
            <p:ph type="subTitle" idx="1"/>
          </p:nvPr>
        </p:nvSpPr>
        <p:spPr>
          <a:xfrm>
            <a:off x="944960" y="2798250"/>
            <a:ext cx="5669756" cy="1286282"/>
          </a:xfrm>
        </p:spPr>
        <p:txBody>
          <a:bodyPr/>
          <a:lstStyle>
            <a:lvl1pPr marL="0" indent="0" algn="ctr">
              <a:buNone/>
              <a:defRPr sz="1865"/>
            </a:lvl1pPr>
            <a:lvl2pPr marL="355199" indent="0" algn="ctr">
              <a:buNone/>
              <a:defRPr sz="1554"/>
            </a:lvl2pPr>
            <a:lvl3pPr marL="710397" indent="0" algn="ctr">
              <a:buNone/>
              <a:defRPr sz="1398"/>
            </a:lvl3pPr>
            <a:lvl4pPr marL="1065596" indent="0" algn="ctr">
              <a:buNone/>
              <a:defRPr sz="1243"/>
            </a:lvl4pPr>
            <a:lvl5pPr marL="1420795" indent="0" algn="ctr">
              <a:buNone/>
              <a:defRPr sz="1243"/>
            </a:lvl5pPr>
            <a:lvl6pPr marL="1775993" indent="0" algn="ctr">
              <a:buNone/>
              <a:defRPr sz="1243"/>
            </a:lvl6pPr>
            <a:lvl7pPr marL="2131192" indent="0" algn="ctr">
              <a:buNone/>
              <a:defRPr sz="1243"/>
            </a:lvl7pPr>
            <a:lvl8pPr marL="2486391" indent="0" algn="ctr">
              <a:buNone/>
              <a:defRPr sz="1243"/>
            </a:lvl8pPr>
            <a:lvl9pPr marL="2841589" indent="0" algn="ctr">
              <a:buNone/>
              <a:defRPr sz="1243"/>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6FCBF8E9-64C6-4C81-A766-2FFD53C86269}"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50449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CBF8E9-64C6-4C81-A766-2FFD53C86269}"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319249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283648"/>
            <a:ext cx="1630055" cy="4514937"/>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519728" y="283648"/>
            <a:ext cx="4795669" cy="451493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CBF8E9-64C6-4C81-A766-2FFD53C86269}"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78308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CBF8E9-64C6-4C81-A766-2FFD53C86269}"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1066068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15791" y="1328214"/>
            <a:ext cx="6520220" cy="2216154"/>
          </a:xfrm>
        </p:spPr>
        <p:txBody>
          <a:bodyPr anchor="b"/>
          <a:lstStyle>
            <a:lvl1pPr>
              <a:defRPr sz="4661"/>
            </a:lvl1pPr>
          </a:lstStyle>
          <a:p>
            <a:r>
              <a:rPr lang="de-DE"/>
              <a:t>Titelmasterformat durch Klicken bearbeiten</a:t>
            </a:r>
            <a:endParaRPr lang="en-US" dirty="0"/>
          </a:p>
        </p:txBody>
      </p:sp>
      <p:sp>
        <p:nvSpPr>
          <p:cNvPr id="3" name="Text Placeholder 2"/>
          <p:cNvSpPr>
            <a:spLocks noGrp="1"/>
          </p:cNvSpPr>
          <p:nvPr>
            <p:ph type="body" idx="1"/>
          </p:nvPr>
        </p:nvSpPr>
        <p:spPr>
          <a:xfrm>
            <a:off x="515791" y="3565334"/>
            <a:ext cx="6520220" cy="1165423"/>
          </a:xfrm>
        </p:spPr>
        <p:txBody>
          <a:bodyPr/>
          <a:lstStyle>
            <a:lvl1pPr marL="0" indent="0">
              <a:buNone/>
              <a:defRPr sz="1865">
                <a:solidFill>
                  <a:schemeClr val="tx1"/>
                </a:solidFill>
              </a:defRPr>
            </a:lvl1pPr>
            <a:lvl2pPr marL="355199" indent="0">
              <a:buNone/>
              <a:defRPr sz="1554">
                <a:solidFill>
                  <a:schemeClr val="tx1">
                    <a:tint val="75000"/>
                  </a:schemeClr>
                </a:solidFill>
              </a:defRPr>
            </a:lvl2pPr>
            <a:lvl3pPr marL="710397" indent="0">
              <a:buNone/>
              <a:defRPr sz="1398">
                <a:solidFill>
                  <a:schemeClr val="tx1">
                    <a:tint val="75000"/>
                  </a:schemeClr>
                </a:solidFill>
              </a:defRPr>
            </a:lvl3pPr>
            <a:lvl4pPr marL="1065596" indent="0">
              <a:buNone/>
              <a:defRPr sz="1243">
                <a:solidFill>
                  <a:schemeClr val="tx1">
                    <a:tint val="75000"/>
                  </a:schemeClr>
                </a:solidFill>
              </a:defRPr>
            </a:lvl4pPr>
            <a:lvl5pPr marL="1420795" indent="0">
              <a:buNone/>
              <a:defRPr sz="1243">
                <a:solidFill>
                  <a:schemeClr val="tx1">
                    <a:tint val="75000"/>
                  </a:schemeClr>
                </a:solidFill>
              </a:defRPr>
            </a:lvl5pPr>
            <a:lvl6pPr marL="1775993" indent="0">
              <a:buNone/>
              <a:defRPr sz="1243">
                <a:solidFill>
                  <a:schemeClr val="tx1">
                    <a:tint val="75000"/>
                  </a:schemeClr>
                </a:solidFill>
              </a:defRPr>
            </a:lvl6pPr>
            <a:lvl7pPr marL="2131192" indent="0">
              <a:buNone/>
              <a:defRPr sz="1243">
                <a:solidFill>
                  <a:schemeClr val="tx1">
                    <a:tint val="75000"/>
                  </a:schemeClr>
                </a:solidFill>
              </a:defRPr>
            </a:lvl7pPr>
            <a:lvl8pPr marL="2486391" indent="0">
              <a:buNone/>
              <a:defRPr sz="1243">
                <a:solidFill>
                  <a:schemeClr val="tx1">
                    <a:tint val="75000"/>
                  </a:schemeClr>
                </a:solidFill>
              </a:defRPr>
            </a:lvl8pPr>
            <a:lvl9pPr marL="2841589" indent="0">
              <a:buNone/>
              <a:defRPr sz="1243">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6FCBF8E9-64C6-4C81-A766-2FFD53C86269}"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24661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519728" y="1418240"/>
            <a:ext cx="3212862" cy="338034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827085" y="1418240"/>
            <a:ext cx="3212862" cy="338034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FCBF8E9-64C6-4C81-A766-2FFD53C86269}"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181376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520712" y="283649"/>
            <a:ext cx="6520220" cy="1029766"/>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520713" y="1306014"/>
            <a:ext cx="3198096" cy="640058"/>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de-DE"/>
              <a:t>Formatvorlagen des Textmasters bearbeiten</a:t>
            </a:r>
          </a:p>
        </p:txBody>
      </p:sp>
      <p:sp>
        <p:nvSpPr>
          <p:cNvPr id="4" name="Content Placeholder 3"/>
          <p:cNvSpPr>
            <a:spLocks noGrp="1"/>
          </p:cNvSpPr>
          <p:nvPr>
            <p:ph sz="half" idx="2"/>
          </p:nvPr>
        </p:nvSpPr>
        <p:spPr>
          <a:xfrm>
            <a:off x="520713" y="1946072"/>
            <a:ext cx="3198096" cy="286237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827086" y="1306014"/>
            <a:ext cx="3213847" cy="640058"/>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de-DE"/>
              <a:t>Formatvorlagen des Textmasters bearbeiten</a:t>
            </a:r>
          </a:p>
        </p:txBody>
      </p:sp>
      <p:sp>
        <p:nvSpPr>
          <p:cNvPr id="6" name="Content Placeholder 5"/>
          <p:cNvSpPr>
            <a:spLocks noGrp="1"/>
          </p:cNvSpPr>
          <p:nvPr>
            <p:ph sz="quarter" idx="4"/>
          </p:nvPr>
        </p:nvSpPr>
        <p:spPr>
          <a:xfrm>
            <a:off x="3827086" y="1946072"/>
            <a:ext cx="3213847" cy="286237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FCBF8E9-64C6-4C81-A766-2FFD53C86269}" type="datetimeFigureOut">
              <a:rPr lang="en-GB" smtClean="0"/>
              <a:t>05/01/2023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416194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6FCBF8E9-64C6-4C81-A766-2FFD53C86269}" type="datetimeFigureOut">
              <a:rPr lang="en-GB" smtClean="0"/>
              <a:t>05/01/2023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304938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BF8E9-64C6-4C81-A766-2FFD53C86269}" type="datetimeFigureOut">
              <a:rPr lang="en-GB" smtClean="0"/>
              <a:t>05/01/2023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407730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355177"/>
            <a:ext cx="2438192" cy="1243118"/>
          </a:xfrm>
        </p:spPr>
        <p:txBody>
          <a:bodyPr anchor="b"/>
          <a:lstStyle>
            <a:lvl1pPr>
              <a:defRPr sz="2486"/>
            </a:lvl1pPr>
          </a:lstStyle>
          <a:p>
            <a:r>
              <a:rPr lang="de-DE"/>
              <a:t>Titelmasterformat durch Klicken bearbeiten</a:t>
            </a:r>
            <a:endParaRPr lang="en-US" dirty="0"/>
          </a:p>
        </p:txBody>
      </p:sp>
      <p:sp>
        <p:nvSpPr>
          <p:cNvPr id="3" name="Content Placeholder 2"/>
          <p:cNvSpPr>
            <a:spLocks noGrp="1"/>
          </p:cNvSpPr>
          <p:nvPr>
            <p:ph idx="1"/>
          </p:nvPr>
        </p:nvSpPr>
        <p:spPr>
          <a:xfrm>
            <a:off x="3213847" y="767084"/>
            <a:ext cx="3827085" cy="3786085"/>
          </a:xfrm>
        </p:spPr>
        <p:txBody>
          <a:bodyPr/>
          <a:lstStyle>
            <a:lvl1pPr>
              <a:defRPr sz="2486"/>
            </a:lvl1pPr>
            <a:lvl2pPr>
              <a:defRPr sz="2175"/>
            </a:lvl2pPr>
            <a:lvl3pPr>
              <a:defRPr sz="1865"/>
            </a:lvl3pPr>
            <a:lvl4pPr>
              <a:defRPr sz="1554"/>
            </a:lvl4pPr>
            <a:lvl5pPr>
              <a:defRPr sz="1554"/>
            </a:lvl5pPr>
            <a:lvl6pPr>
              <a:defRPr sz="1554"/>
            </a:lvl6pPr>
            <a:lvl7pPr>
              <a:defRPr sz="1554"/>
            </a:lvl7pPr>
            <a:lvl8pPr>
              <a:defRPr sz="1554"/>
            </a:lvl8pPr>
            <a:lvl9pPr>
              <a:defRPr sz="1554"/>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520712" y="1598295"/>
            <a:ext cx="2438192" cy="2961039"/>
          </a:xfrm>
        </p:spPr>
        <p:txBody>
          <a:bodyPr/>
          <a:lstStyle>
            <a:lvl1pPr marL="0" indent="0">
              <a:buNone/>
              <a:defRPr sz="1243"/>
            </a:lvl1pPr>
            <a:lvl2pPr marL="355199" indent="0">
              <a:buNone/>
              <a:defRPr sz="1088"/>
            </a:lvl2pPr>
            <a:lvl3pPr marL="710397" indent="0">
              <a:buNone/>
              <a:defRPr sz="932"/>
            </a:lvl3pPr>
            <a:lvl4pPr marL="1065596" indent="0">
              <a:buNone/>
              <a:defRPr sz="777"/>
            </a:lvl4pPr>
            <a:lvl5pPr marL="1420795" indent="0">
              <a:buNone/>
              <a:defRPr sz="777"/>
            </a:lvl5pPr>
            <a:lvl6pPr marL="1775993" indent="0">
              <a:buNone/>
              <a:defRPr sz="777"/>
            </a:lvl6pPr>
            <a:lvl7pPr marL="2131192" indent="0">
              <a:buNone/>
              <a:defRPr sz="777"/>
            </a:lvl7pPr>
            <a:lvl8pPr marL="2486391" indent="0">
              <a:buNone/>
              <a:defRPr sz="777"/>
            </a:lvl8pPr>
            <a:lvl9pPr marL="2841589" indent="0">
              <a:buNone/>
              <a:defRPr sz="777"/>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6FCBF8E9-64C6-4C81-A766-2FFD53C86269}"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98620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355177"/>
            <a:ext cx="2438192" cy="1243118"/>
          </a:xfrm>
        </p:spPr>
        <p:txBody>
          <a:bodyPr anchor="b"/>
          <a:lstStyle>
            <a:lvl1pPr>
              <a:defRPr sz="2486"/>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213847" y="767084"/>
            <a:ext cx="3827085" cy="3786085"/>
          </a:xfrm>
        </p:spPr>
        <p:txBody>
          <a:bodyPr anchor="t"/>
          <a:lstStyle>
            <a:lvl1pPr marL="0" indent="0">
              <a:buNone/>
              <a:defRPr sz="2486"/>
            </a:lvl1pPr>
            <a:lvl2pPr marL="355199" indent="0">
              <a:buNone/>
              <a:defRPr sz="2175"/>
            </a:lvl2pPr>
            <a:lvl3pPr marL="710397" indent="0">
              <a:buNone/>
              <a:defRPr sz="1865"/>
            </a:lvl3pPr>
            <a:lvl4pPr marL="1065596" indent="0">
              <a:buNone/>
              <a:defRPr sz="1554"/>
            </a:lvl4pPr>
            <a:lvl5pPr marL="1420795" indent="0">
              <a:buNone/>
              <a:defRPr sz="1554"/>
            </a:lvl5pPr>
            <a:lvl6pPr marL="1775993" indent="0">
              <a:buNone/>
              <a:defRPr sz="1554"/>
            </a:lvl6pPr>
            <a:lvl7pPr marL="2131192" indent="0">
              <a:buNone/>
              <a:defRPr sz="1554"/>
            </a:lvl7pPr>
            <a:lvl8pPr marL="2486391" indent="0">
              <a:buNone/>
              <a:defRPr sz="1554"/>
            </a:lvl8pPr>
            <a:lvl9pPr marL="2841589" indent="0">
              <a:buNone/>
              <a:defRPr sz="1554"/>
            </a:lvl9pPr>
          </a:lstStyle>
          <a:p>
            <a:r>
              <a:rPr lang="de-DE"/>
              <a:t>Bild durch Klicken auf Symbol hinzufügen</a:t>
            </a:r>
            <a:endParaRPr lang="en-US" dirty="0"/>
          </a:p>
        </p:txBody>
      </p:sp>
      <p:sp>
        <p:nvSpPr>
          <p:cNvPr id="4" name="Text Placeholder 3"/>
          <p:cNvSpPr>
            <a:spLocks noGrp="1"/>
          </p:cNvSpPr>
          <p:nvPr>
            <p:ph type="body" sz="half" idx="2"/>
          </p:nvPr>
        </p:nvSpPr>
        <p:spPr>
          <a:xfrm>
            <a:off x="520712" y="1598295"/>
            <a:ext cx="2438192" cy="2961039"/>
          </a:xfrm>
        </p:spPr>
        <p:txBody>
          <a:bodyPr/>
          <a:lstStyle>
            <a:lvl1pPr marL="0" indent="0">
              <a:buNone/>
              <a:defRPr sz="1243"/>
            </a:lvl1pPr>
            <a:lvl2pPr marL="355199" indent="0">
              <a:buNone/>
              <a:defRPr sz="1088"/>
            </a:lvl2pPr>
            <a:lvl3pPr marL="710397" indent="0">
              <a:buNone/>
              <a:defRPr sz="932"/>
            </a:lvl3pPr>
            <a:lvl4pPr marL="1065596" indent="0">
              <a:buNone/>
              <a:defRPr sz="777"/>
            </a:lvl4pPr>
            <a:lvl5pPr marL="1420795" indent="0">
              <a:buNone/>
              <a:defRPr sz="777"/>
            </a:lvl5pPr>
            <a:lvl6pPr marL="1775993" indent="0">
              <a:buNone/>
              <a:defRPr sz="777"/>
            </a:lvl6pPr>
            <a:lvl7pPr marL="2131192" indent="0">
              <a:buNone/>
              <a:defRPr sz="777"/>
            </a:lvl7pPr>
            <a:lvl8pPr marL="2486391" indent="0">
              <a:buNone/>
              <a:defRPr sz="777"/>
            </a:lvl8pPr>
            <a:lvl9pPr marL="2841589" indent="0">
              <a:buNone/>
              <a:defRPr sz="777"/>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6FCBF8E9-64C6-4C81-A766-2FFD53C86269}"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23FC39-D59D-4E1A-ADC7-CA4601DB695B}" type="slidenum">
              <a:rPr lang="en-GB" smtClean="0"/>
              <a:t>‹Nr.›</a:t>
            </a:fld>
            <a:endParaRPr lang="en-GB"/>
          </a:p>
        </p:txBody>
      </p:sp>
    </p:spTree>
    <p:extLst>
      <p:ext uri="{BB962C8B-B14F-4D97-AF65-F5344CB8AC3E}">
        <p14:creationId xmlns:p14="http://schemas.microsoft.com/office/powerpoint/2010/main" val="124475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283649"/>
            <a:ext cx="6520220" cy="1029766"/>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519728" y="1418240"/>
            <a:ext cx="6520220" cy="3380345"/>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19728" y="4937943"/>
            <a:ext cx="1700927" cy="283648"/>
          </a:xfrm>
          <a:prstGeom prst="rect">
            <a:avLst/>
          </a:prstGeom>
        </p:spPr>
        <p:txBody>
          <a:bodyPr vert="horz" lIns="91440" tIns="45720" rIns="91440" bIns="45720" rtlCol="0" anchor="ctr"/>
          <a:lstStyle>
            <a:lvl1pPr algn="l">
              <a:defRPr sz="932">
                <a:solidFill>
                  <a:schemeClr val="tx1">
                    <a:tint val="75000"/>
                  </a:schemeClr>
                </a:solidFill>
              </a:defRPr>
            </a:lvl1pPr>
          </a:lstStyle>
          <a:p>
            <a:fld id="{6FCBF8E9-64C6-4C81-A766-2FFD53C86269}" type="datetimeFigureOut">
              <a:rPr lang="en-GB" smtClean="0"/>
              <a:t>05/01/2023</a:t>
            </a:fld>
            <a:endParaRPr lang="en-GB"/>
          </a:p>
        </p:txBody>
      </p:sp>
      <p:sp>
        <p:nvSpPr>
          <p:cNvPr id="5" name="Footer Placeholder 4"/>
          <p:cNvSpPr>
            <a:spLocks noGrp="1"/>
          </p:cNvSpPr>
          <p:nvPr>
            <p:ph type="ftr" sz="quarter" idx="3"/>
          </p:nvPr>
        </p:nvSpPr>
        <p:spPr>
          <a:xfrm>
            <a:off x="2504143" y="4937943"/>
            <a:ext cx="2551390" cy="283648"/>
          </a:xfrm>
          <a:prstGeom prst="rect">
            <a:avLst/>
          </a:prstGeom>
        </p:spPr>
        <p:txBody>
          <a:bodyPr vert="horz" lIns="91440" tIns="45720" rIns="91440" bIns="45720" rtlCol="0" anchor="ctr"/>
          <a:lstStyle>
            <a:lvl1pPr algn="ctr">
              <a:defRPr sz="93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39020" y="4937943"/>
            <a:ext cx="1700927" cy="283648"/>
          </a:xfrm>
          <a:prstGeom prst="rect">
            <a:avLst/>
          </a:prstGeom>
        </p:spPr>
        <p:txBody>
          <a:bodyPr vert="horz" lIns="91440" tIns="45720" rIns="91440" bIns="45720" rtlCol="0" anchor="ctr"/>
          <a:lstStyle>
            <a:lvl1pPr algn="r">
              <a:defRPr sz="932">
                <a:solidFill>
                  <a:schemeClr val="tx1">
                    <a:tint val="75000"/>
                  </a:schemeClr>
                </a:solidFill>
              </a:defRPr>
            </a:lvl1pPr>
          </a:lstStyle>
          <a:p>
            <a:fld id="{7E23FC39-D59D-4E1A-ADC7-CA4601DB695B}" type="slidenum">
              <a:rPr lang="en-GB" smtClean="0"/>
              <a:t>‹Nr.›</a:t>
            </a:fld>
            <a:endParaRPr lang="en-GB"/>
          </a:p>
        </p:txBody>
      </p:sp>
    </p:spTree>
    <p:extLst>
      <p:ext uri="{BB962C8B-B14F-4D97-AF65-F5344CB8AC3E}">
        <p14:creationId xmlns:p14="http://schemas.microsoft.com/office/powerpoint/2010/main" val="2925692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10397" rtl="0" eaLnBrk="1" latinLnBrk="0" hangingPunct="1">
        <a:lnSpc>
          <a:spcPct val="90000"/>
        </a:lnSpc>
        <a:spcBef>
          <a:spcPct val="0"/>
        </a:spcBef>
        <a:buNone/>
        <a:defRPr sz="3418" kern="1200">
          <a:solidFill>
            <a:schemeClr val="tx1"/>
          </a:solidFill>
          <a:latin typeface="+mj-lt"/>
          <a:ea typeface="+mj-ea"/>
          <a:cs typeface="+mj-cs"/>
        </a:defRPr>
      </a:lvl1pPr>
    </p:titleStyle>
    <p:bodyStyle>
      <a:lvl1pPr marL="177599" indent="-177599" algn="l" defTabSz="710397" rtl="0" eaLnBrk="1" latinLnBrk="0" hangingPunct="1">
        <a:lnSpc>
          <a:spcPct val="90000"/>
        </a:lnSpc>
        <a:spcBef>
          <a:spcPts val="777"/>
        </a:spcBef>
        <a:buFont typeface="Arial" panose="020B0604020202020204" pitchFamily="34" charset="0"/>
        <a:buChar char="•"/>
        <a:defRPr sz="2175" kern="1200">
          <a:solidFill>
            <a:schemeClr val="tx1"/>
          </a:solidFill>
          <a:latin typeface="+mn-lt"/>
          <a:ea typeface="+mn-ea"/>
          <a:cs typeface="+mn-cs"/>
        </a:defRPr>
      </a:lvl1pPr>
      <a:lvl2pPr marL="532798" indent="-177599" algn="l" defTabSz="710397" rtl="0" eaLnBrk="1" latinLnBrk="0" hangingPunct="1">
        <a:lnSpc>
          <a:spcPct val="90000"/>
        </a:lnSpc>
        <a:spcBef>
          <a:spcPts val="388"/>
        </a:spcBef>
        <a:buFont typeface="Arial" panose="020B0604020202020204" pitchFamily="34" charset="0"/>
        <a:buChar char="•"/>
        <a:defRPr sz="1865" kern="1200">
          <a:solidFill>
            <a:schemeClr val="tx1"/>
          </a:solidFill>
          <a:latin typeface="+mn-lt"/>
          <a:ea typeface="+mn-ea"/>
          <a:cs typeface="+mn-cs"/>
        </a:defRPr>
      </a:lvl2pPr>
      <a:lvl3pPr marL="887997" indent="-177599" algn="l" defTabSz="710397" rtl="0" eaLnBrk="1" latinLnBrk="0" hangingPunct="1">
        <a:lnSpc>
          <a:spcPct val="90000"/>
        </a:lnSpc>
        <a:spcBef>
          <a:spcPts val="388"/>
        </a:spcBef>
        <a:buFont typeface="Arial" panose="020B0604020202020204" pitchFamily="34" charset="0"/>
        <a:buChar char="•"/>
        <a:defRPr sz="1554" kern="1200">
          <a:solidFill>
            <a:schemeClr val="tx1"/>
          </a:solidFill>
          <a:latin typeface="+mn-lt"/>
          <a:ea typeface="+mn-ea"/>
          <a:cs typeface="+mn-cs"/>
        </a:defRPr>
      </a:lvl3pPr>
      <a:lvl4pPr marL="1243195"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8394"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3593"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8791"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3990"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9189"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p:bodyStyle>
    <p:otherStyle>
      <a:defPPr>
        <a:defRPr lang="en-US"/>
      </a:defPPr>
      <a:lvl1pPr marL="0" algn="l" defTabSz="710397" rtl="0" eaLnBrk="1" latinLnBrk="0" hangingPunct="1">
        <a:defRPr sz="1398" kern="1200">
          <a:solidFill>
            <a:schemeClr val="tx1"/>
          </a:solidFill>
          <a:latin typeface="+mn-lt"/>
          <a:ea typeface="+mn-ea"/>
          <a:cs typeface="+mn-cs"/>
        </a:defRPr>
      </a:lvl1pPr>
      <a:lvl2pPr marL="355199" algn="l" defTabSz="710397" rtl="0" eaLnBrk="1" latinLnBrk="0" hangingPunct="1">
        <a:defRPr sz="1398" kern="1200">
          <a:solidFill>
            <a:schemeClr val="tx1"/>
          </a:solidFill>
          <a:latin typeface="+mn-lt"/>
          <a:ea typeface="+mn-ea"/>
          <a:cs typeface="+mn-cs"/>
        </a:defRPr>
      </a:lvl2pPr>
      <a:lvl3pPr marL="710397" algn="l" defTabSz="710397" rtl="0" eaLnBrk="1" latinLnBrk="0" hangingPunct="1">
        <a:defRPr sz="1398" kern="1200">
          <a:solidFill>
            <a:schemeClr val="tx1"/>
          </a:solidFill>
          <a:latin typeface="+mn-lt"/>
          <a:ea typeface="+mn-ea"/>
          <a:cs typeface="+mn-cs"/>
        </a:defRPr>
      </a:lvl3pPr>
      <a:lvl4pPr marL="1065596" algn="l" defTabSz="710397" rtl="0" eaLnBrk="1" latinLnBrk="0" hangingPunct="1">
        <a:defRPr sz="1398" kern="1200">
          <a:solidFill>
            <a:schemeClr val="tx1"/>
          </a:solidFill>
          <a:latin typeface="+mn-lt"/>
          <a:ea typeface="+mn-ea"/>
          <a:cs typeface="+mn-cs"/>
        </a:defRPr>
      </a:lvl4pPr>
      <a:lvl5pPr marL="1420795" algn="l" defTabSz="710397" rtl="0" eaLnBrk="1" latinLnBrk="0" hangingPunct="1">
        <a:defRPr sz="1398" kern="1200">
          <a:solidFill>
            <a:schemeClr val="tx1"/>
          </a:solidFill>
          <a:latin typeface="+mn-lt"/>
          <a:ea typeface="+mn-ea"/>
          <a:cs typeface="+mn-cs"/>
        </a:defRPr>
      </a:lvl5pPr>
      <a:lvl6pPr marL="1775993" algn="l" defTabSz="710397" rtl="0" eaLnBrk="1" latinLnBrk="0" hangingPunct="1">
        <a:defRPr sz="1398" kern="1200">
          <a:solidFill>
            <a:schemeClr val="tx1"/>
          </a:solidFill>
          <a:latin typeface="+mn-lt"/>
          <a:ea typeface="+mn-ea"/>
          <a:cs typeface="+mn-cs"/>
        </a:defRPr>
      </a:lvl6pPr>
      <a:lvl7pPr marL="2131192" algn="l" defTabSz="710397" rtl="0" eaLnBrk="1" latinLnBrk="0" hangingPunct="1">
        <a:defRPr sz="1398" kern="1200">
          <a:solidFill>
            <a:schemeClr val="tx1"/>
          </a:solidFill>
          <a:latin typeface="+mn-lt"/>
          <a:ea typeface="+mn-ea"/>
          <a:cs typeface="+mn-cs"/>
        </a:defRPr>
      </a:lvl7pPr>
      <a:lvl8pPr marL="2486391" algn="l" defTabSz="710397" rtl="0" eaLnBrk="1" latinLnBrk="0" hangingPunct="1">
        <a:defRPr sz="1398" kern="1200">
          <a:solidFill>
            <a:schemeClr val="tx1"/>
          </a:solidFill>
          <a:latin typeface="+mn-lt"/>
          <a:ea typeface="+mn-ea"/>
          <a:cs typeface="+mn-cs"/>
        </a:defRPr>
      </a:lvl8pPr>
      <a:lvl9pPr marL="2841589" algn="l" defTabSz="710397" rtl="0" eaLnBrk="1" latinLnBrk="0" hangingPunct="1">
        <a:defRPr sz="1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NUL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hteck 3"/>
          <p:cNvSpPr/>
          <p:nvPr/>
        </p:nvSpPr>
        <p:spPr>
          <a:xfrm>
            <a:off x="1" y="716507"/>
            <a:ext cx="5261212" cy="3869141"/>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0" y="1207827"/>
            <a:ext cx="4769893" cy="2906973"/>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 y="1781143"/>
            <a:ext cx="4230806" cy="1752574"/>
          </a:xfrm>
          <a:prstGeom prst="rect">
            <a:avLst/>
          </a:prstGeom>
          <a:solidFill>
            <a:srgbClr val="B7850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381" t="4145" r="1728" b="1684"/>
          <a:stretch/>
        </p:blipFill>
        <p:spPr>
          <a:xfrm>
            <a:off x="6541460" y="4351694"/>
            <a:ext cx="740225" cy="719449"/>
          </a:xfrm>
          <a:prstGeom prst="rect">
            <a:avLst/>
          </a:prstGeom>
        </p:spPr>
      </p:pic>
      <p:sp>
        <p:nvSpPr>
          <p:cNvPr id="11" name="Textfeld 10"/>
          <p:cNvSpPr txBox="1"/>
          <p:nvPr/>
        </p:nvSpPr>
        <p:spPr>
          <a:xfrm>
            <a:off x="223739" y="2217548"/>
            <a:ext cx="4698208" cy="523220"/>
          </a:xfrm>
          <a:prstGeom prst="rect">
            <a:avLst/>
          </a:prstGeom>
          <a:noFill/>
        </p:spPr>
        <p:txBody>
          <a:bodyPr wrap="square" rtlCol="0">
            <a:spAutoFit/>
          </a:bodyPr>
          <a:lstStyle/>
          <a:p>
            <a:r>
              <a:rPr lang="de-DE" sz="2800" b="1" dirty="0" smtClean="0">
                <a:solidFill>
                  <a:schemeClr val="bg1"/>
                </a:solidFill>
              </a:rPr>
              <a:t>Zugang zu </a:t>
            </a:r>
            <a:r>
              <a:rPr lang="de-DE" sz="2800" b="1" dirty="0">
                <a:solidFill>
                  <a:schemeClr val="bg1"/>
                </a:solidFill>
              </a:rPr>
              <a:t>HPC </a:t>
            </a:r>
            <a:r>
              <a:rPr lang="de-DE" sz="2800" b="1" dirty="0" smtClean="0">
                <a:solidFill>
                  <a:schemeClr val="bg1"/>
                </a:solidFill>
              </a:rPr>
              <a:t>Systemen</a:t>
            </a:r>
            <a:endParaRPr lang="de-DE" sz="2800" b="1" dirty="0">
              <a:solidFill>
                <a:schemeClr val="bg1"/>
              </a:solidFill>
            </a:endParaRPr>
          </a:p>
        </p:txBody>
      </p:sp>
    </p:spTree>
    <p:extLst>
      <p:ext uri="{BB962C8B-B14F-4D97-AF65-F5344CB8AC3E}">
        <p14:creationId xmlns:p14="http://schemas.microsoft.com/office/powerpoint/2010/main" val="153181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4817660" y="0"/>
            <a:ext cx="2742014"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4929115" y="0"/>
            <a:ext cx="2630560"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5042847" y="0"/>
            <a:ext cx="2516828"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eck 15"/>
          <p:cNvSpPr/>
          <p:nvPr/>
        </p:nvSpPr>
        <p:spPr>
          <a:xfrm>
            <a:off x="5042846" y="149118"/>
            <a:ext cx="2352565" cy="4832092"/>
          </a:xfrm>
          <a:prstGeom prst="rect">
            <a:avLst/>
          </a:prstGeom>
        </p:spPr>
        <p:txBody>
          <a:bodyPr wrap="square">
            <a:spAutoFit/>
          </a:bodyPr>
          <a:lstStyle/>
          <a:p>
            <a:pPr algn="just"/>
            <a:r>
              <a:rPr lang="de-DE" sz="1400" dirty="0">
                <a:solidFill>
                  <a:schemeClr val="bg1"/>
                </a:solidFill>
              </a:rPr>
              <a:t>Nach der Kontaktaufnahme </a:t>
            </a:r>
            <a:r>
              <a:rPr lang="de-DE" sz="1400" dirty="0" smtClean="0">
                <a:solidFill>
                  <a:schemeClr val="bg1"/>
                </a:solidFill>
              </a:rPr>
              <a:t>werden </a:t>
            </a:r>
            <a:r>
              <a:rPr lang="de-DE" sz="1400" dirty="0">
                <a:solidFill>
                  <a:schemeClr val="bg1"/>
                </a:solidFill>
              </a:rPr>
              <a:t>Sie an </a:t>
            </a:r>
            <a:r>
              <a:rPr lang="de-DE" sz="1400" dirty="0" smtClean="0">
                <a:solidFill>
                  <a:schemeClr val="bg1"/>
                </a:solidFill>
              </a:rPr>
              <a:t>das HPC-Zentrum </a:t>
            </a:r>
            <a:r>
              <a:rPr lang="de-DE" sz="1400" dirty="0">
                <a:solidFill>
                  <a:schemeClr val="bg1"/>
                </a:solidFill>
              </a:rPr>
              <a:t>weitergeleitet, das Ihren Bedürfnissen </a:t>
            </a:r>
            <a:r>
              <a:rPr lang="de-DE" sz="1400" dirty="0" smtClean="0">
                <a:solidFill>
                  <a:schemeClr val="bg1"/>
                </a:solidFill>
              </a:rPr>
              <a:t>am Besten entspricht. Je </a:t>
            </a:r>
            <a:r>
              <a:rPr lang="de-DE" sz="1400" dirty="0">
                <a:solidFill>
                  <a:schemeClr val="bg1"/>
                </a:solidFill>
              </a:rPr>
              <a:t>nach Bereich (Industrie, Universität etc</a:t>
            </a:r>
            <a:r>
              <a:rPr lang="de-DE" sz="1400" dirty="0" smtClean="0">
                <a:solidFill>
                  <a:schemeClr val="bg1"/>
                </a:solidFill>
              </a:rPr>
              <a:t>.), ist das Zugangsverfahren unterschiedlich. Der Zugang zu HPC Ressourcen umfasst </a:t>
            </a:r>
            <a:r>
              <a:rPr lang="de-DE" sz="1400" dirty="0">
                <a:solidFill>
                  <a:schemeClr val="bg1"/>
                </a:solidFill>
              </a:rPr>
              <a:t>eine bestimmte Anzahl von </a:t>
            </a:r>
            <a:r>
              <a:rPr lang="de-DE" sz="1400" dirty="0" smtClean="0">
                <a:solidFill>
                  <a:schemeClr val="bg1"/>
                </a:solidFill>
              </a:rPr>
              <a:t>Core-Stunden. Die </a:t>
            </a:r>
            <a:r>
              <a:rPr lang="de-DE" sz="1400" dirty="0">
                <a:solidFill>
                  <a:schemeClr val="bg1"/>
                </a:solidFill>
              </a:rPr>
              <a:t>Nutzung eines Systems erfolgt durch das Einreichen von Aufträgen, die auf den angeforderten Ressourcen verarbeitet </a:t>
            </a:r>
            <a:r>
              <a:rPr lang="de-DE" sz="1400" dirty="0" smtClean="0">
                <a:solidFill>
                  <a:schemeClr val="bg1"/>
                </a:solidFill>
              </a:rPr>
              <a:t>werden, sobald diese frei sind. Die verschiedenen Benutzerschnittstellen sind:</a:t>
            </a:r>
          </a:p>
          <a:p>
            <a:pPr marL="285750" indent="-285750" algn="just">
              <a:buFont typeface="Arial" panose="020B0604020202020204" pitchFamily="34" charset="0"/>
              <a:buChar char="•"/>
            </a:pPr>
            <a:r>
              <a:rPr lang="de-DE" sz="1400" dirty="0" err="1" smtClean="0">
                <a:solidFill>
                  <a:schemeClr val="bg1"/>
                </a:solidFill>
              </a:rPr>
              <a:t>JupyterLab</a:t>
            </a:r>
            <a:endParaRPr lang="de-DE" sz="1400" dirty="0" smtClean="0">
              <a:solidFill>
                <a:schemeClr val="bg1"/>
              </a:solidFill>
            </a:endParaRPr>
          </a:p>
          <a:p>
            <a:pPr marL="285750" indent="-285750" algn="just">
              <a:buFont typeface="Arial" panose="020B0604020202020204" pitchFamily="34" charset="0"/>
              <a:buChar char="•"/>
            </a:pPr>
            <a:r>
              <a:rPr lang="de-DE" sz="1400" dirty="0" smtClean="0">
                <a:solidFill>
                  <a:schemeClr val="bg1"/>
                </a:solidFill>
              </a:rPr>
              <a:t>Kommandozeile </a:t>
            </a:r>
            <a:r>
              <a:rPr lang="de-DE" sz="1400" dirty="0">
                <a:solidFill>
                  <a:schemeClr val="bg1"/>
                </a:solidFill>
              </a:rPr>
              <a:t>mit </a:t>
            </a:r>
            <a:r>
              <a:rPr lang="de-DE" sz="1400" dirty="0" err="1" smtClean="0">
                <a:solidFill>
                  <a:schemeClr val="bg1"/>
                </a:solidFill>
              </a:rPr>
              <a:t>ssh</a:t>
            </a:r>
            <a:endParaRPr lang="de-DE" sz="1400" dirty="0" smtClean="0">
              <a:solidFill>
                <a:schemeClr val="bg1"/>
              </a:solidFill>
            </a:endParaRPr>
          </a:p>
          <a:p>
            <a:pPr marL="285750" indent="-285750" algn="just">
              <a:buFont typeface="Arial" panose="020B0604020202020204" pitchFamily="34" charset="0"/>
              <a:buChar char="•"/>
            </a:pPr>
            <a:r>
              <a:rPr lang="de-DE" sz="1400" dirty="0" smtClean="0">
                <a:solidFill>
                  <a:schemeClr val="bg1"/>
                </a:solidFill>
              </a:rPr>
              <a:t>Grafische Nutzeroberfläche</a:t>
            </a:r>
            <a:endParaRPr lang="en-GB" sz="1400" dirty="0">
              <a:solidFill>
                <a:schemeClr val="bg1"/>
              </a:solidFill>
            </a:endParaRPr>
          </a:p>
        </p:txBody>
      </p:sp>
      <p:sp>
        <p:nvSpPr>
          <p:cNvPr id="18" name="Rechteck 17"/>
          <p:cNvSpPr/>
          <p:nvPr/>
        </p:nvSpPr>
        <p:spPr>
          <a:xfrm flipV="1">
            <a:off x="-2" y="3393813"/>
            <a:ext cx="4817661" cy="45719"/>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2461953D-FCC0-4C4D-984C-B124BFE79215}"/>
              </a:ext>
            </a:extLst>
          </p:cNvPr>
          <p:cNvGrpSpPr/>
          <p:nvPr/>
        </p:nvGrpSpPr>
        <p:grpSpPr>
          <a:xfrm>
            <a:off x="232611" y="644092"/>
            <a:ext cx="4358176" cy="523219"/>
            <a:chOff x="4027952" y="1897040"/>
            <a:chExt cx="8186243" cy="923330"/>
          </a:xfrm>
        </p:grpSpPr>
        <p:sp>
          <p:nvSpPr>
            <p:cNvPr id="21" name="Rounded Rectangle 20">
              <a:extLst>
                <a:ext uri="{FF2B5EF4-FFF2-40B4-BE49-F238E27FC236}">
                  <a16:creationId xmlns:a16="http://schemas.microsoft.com/office/drawing/2014/main" id="{7DAE018E-AE2B-0440-ACE9-D2A793C204CC}"/>
                </a:ext>
              </a:extLst>
            </p:cNvPr>
            <p:cNvSpPr/>
            <p:nvPr/>
          </p:nvSpPr>
          <p:spPr>
            <a:xfrm>
              <a:off x="4027952" y="1897040"/>
              <a:ext cx="2378751" cy="923330"/>
            </a:xfrm>
            <a:prstGeom prst="roundRect">
              <a:avLst/>
            </a:prstGeom>
            <a:solidFill>
              <a:schemeClr val="accent1">
                <a:alpha val="40000"/>
              </a:schemeClr>
            </a:solidFill>
            <a:ln w="12700">
              <a:solidFill>
                <a:schemeClr val="accent1">
                  <a:lumMod val="50000"/>
                </a:schemeClr>
              </a:solidFill>
            </a:ln>
            <a:effectLst/>
          </p:spPr>
          <p:style>
            <a:lnRef idx="2">
              <a:schemeClr val="accent5"/>
            </a:lnRef>
            <a:fillRef idx="1">
              <a:schemeClr val="lt1"/>
            </a:fillRef>
            <a:effectRef idx="0">
              <a:schemeClr val="accent5"/>
            </a:effectRef>
            <a:fontRef idx="minor">
              <a:schemeClr val="dk1"/>
            </a:fontRef>
          </p:style>
          <p:txBody>
            <a:bodyPr lIns="90000" rtlCol="0" anchor="ctr"/>
            <a:lstStyle/>
            <a:p>
              <a:pPr algn="ctr"/>
              <a:r>
                <a:rPr lang="en-GB" sz="1000" b="1" dirty="0" err="1" smtClean="0">
                  <a:solidFill>
                    <a:schemeClr val="tx1"/>
                  </a:solidFill>
                </a:rPr>
                <a:t>Universitäten</a:t>
              </a:r>
              <a:r>
                <a:rPr lang="en-GB" sz="1000" dirty="0" smtClean="0">
                  <a:solidFill>
                    <a:schemeClr val="tx1"/>
                  </a:solidFill>
                </a:rPr>
                <a:t> </a:t>
              </a:r>
              <a:r>
                <a:rPr lang="en-GB" sz="1000" dirty="0" err="1" smtClean="0">
                  <a:solidFill>
                    <a:schemeClr val="tx1"/>
                  </a:solidFill>
                </a:rPr>
                <a:t>oder</a:t>
              </a:r>
              <a:r>
                <a:rPr lang="en-GB" sz="1000" dirty="0" smtClean="0">
                  <a:solidFill>
                    <a:schemeClr val="tx1"/>
                  </a:solidFill>
                </a:rPr>
                <a:t> </a:t>
              </a:r>
              <a:r>
                <a:rPr lang="en-GB" sz="1000" b="1" dirty="0" err="1">
                  <a:solidFill>
                    <a:schemeClr val="tx1"/>
                  </a:solidFill>
                </a:rPr>
                <a:t>ö</a:t>
              </a:r>
              <a:r>
                <a:rPr lang="en-GB" sz="1000" b="1" dirty="0" err="1" smtClean="0">
                  <a:solidFill>
                    <a:schemeClr val="tx1"/>
                  </a:solidFill>
                </a:rPr>
                <a:t>ffentlicher</a:t>
              </a:r>
              <a:r>
                <a:rPr lang="en-GB" sz="1000" b="1" dirty="0" smtClean="0">
                  <a:solidFill>
                    <a:schemeClr val="tx1"/>
                  </a:solidFill>
                </a:rPr>
                <a:t> </a:t>
              </a:r>
              <a:r>
                <a:rPr lang="en-GB" sz="1000" b="1" dirty="0" err="1" smtClean="0">
                  <a:solidFill>
                    <a:schemeClr val="tx1"/>
                  </a:solidFill>
                </a:rPr>
                <a:t>Dienst</a:t>
              </a:r>
              <a:endParaRPr lang="en-GB" sz="1000" b="1" dirty="0">
                <a:solidFill>
                  <a:schemeClr val="tx1"/>
                </a:solidFill>
              </a:endParaRPr>
            </a:p>
          </p:txBody>
        </p:sp>
        <p:sp>
          <p:nvSpPr>
            <p:cNvPr id="22" name="Rounded Rectangle 21">
              <a:extLst>
                <a:ext uri="{FF2B5EF4-FFF2-40B4-BE49-F238E27FC236}">
                  <a16:creationId xmlns:a16="http://schemas.microsoft.com/office/drawing/2014/main" id="{9211637C-04EC-774C-BE83-9D745184D979}"/>
                </a:ext>
              </a:extLst>
            </p:cNvPr>
            <p:cNvSpPr/>
            <p:nvPr/>
          </p:nvSpPr>
          <p:spPr>
            <a:xfrm>
              <a:off x="6963713" y="1897040"/>
              <a:ext cx="1876023" cy="923330"/>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b="1" dirty="0" err="1" smtClean="0"/>
                <a:t>Öffentliche</a:t>
              </a:r>
              <a:r>
                <a:rPr lang="en-GB" sz="1000" b="1" dirty="0" smtClean="0"/>
                <a:t> </a:t>
              </a:r>
              <a:r>
                <a:rPr lang="en-GB" sz="1000" b="1" dirty="0" err="1" smtClean="0"/>
                <a:t>Mittel</a:t>
              </a:r>
              <a:endParaRPr lang="en-GB" sz="1000" b="1" dirty="0"/>
            </a:p>
          </p:txBody>
        </p:sp>
        <p:sp>
          <p:nvSpPr>
            <p:cNvPr id="23" name="Rounded Rectangle 22">
              <a:extLst>
                <a:ext uri="{FF2B5EF4-FFF2-40B4-BE49-F238E27FC236}">
                  <a16:creationId xmlns:a16="http://schemas.microsoft.com/office/drawing/2014/main" id="{EBA420F4-4BA2-C947-A513-D33C2EC84264}"/>
                </a:ext>
              </a:extLst>
            </p:cNvPr>
            <p:cNvSpPr/>
            <p:nvPr/>
          </p:nvSpPr>
          <p:spPr>
            <a:xfrm>
              <a:off x="9396744" y="1897040"/>
              <a:ext cx="2817451" cy="913672"/>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b="1" dirty="0" err="1" smtClean="0"/>
                <a:t>Antrag</a:t>
              </a:r>
              <a:r>
                <a:rPr lang="en-GB" sz="1000" dirty="0" smtClean="0"/>
                <a:t> </a:t>
              </a:r>
              <a:r>
                <a:rPr lang="en-GB" sz="1000" dirty="0" err="1" smtClean="0"/>
                <a:t>für</a:t>
              </a:r>
              <a:r>
                <a:rPr lang="en-GB" sz="1000" dirty="0" smtClean="0"/>
                <a:t> </a:t>
              </a:r>
              <a:r>
                <a:rPr lang="en-GB" sz="1000" dirty="0" err="1" smtClean="0"/>
                <a:t>ein</a:t>
              </a:r>
              <a:r>
                <a:rPr lang="en-GB" sz="1000" dirty="0" smtClean="0"/>
                <a:t> </a:t>
              </a:r>
              <a:r>
                <a:rPr lang="en-GB" sz="1000" b="1" dirty="0"/>
                <a:t>GCS</a:t>
              </a:r>
              <a:r>
                <a:rPr lang="en-GB" sz="1000" dirty="0"/>
                <a:t> </a:t>
              </a:r>
              <a:r>
                <a:rPr lang="en-GB" sz="1000" dirty="0" err="1" smtClean="0"/>
                <a:t>oder</a:t>
              </a:r>
              <a:r>
                <a:rPr lang="en-GB" sz="1000" dirty="0" smtClean="0"/>
                <a:t> </a:t>
              </a:r>
              <a:r>
                <a:rPr lang="en-GB" sz="1000" b="1" dirty="0"/>
                <a:t>PRACE</a:t>
              </a:r>
              <a:r>
                <a:rPr lang="en-GB" sz="1000" dirty="0"/>
                <a:t> </a:t>
              </a:r>
              <a:r>
                <a:rPr lang="en-GB" sz="1000" dirty="0" err="1" smtClean="0"/>
                <a:t>Projekt</a:t>
              </a:r>
              <a:endParaRPr lang="en-GB" sz="1000" dirty="0"/>
            </a:p>
          </p:txBody>
        </p:sp>
        <p:cxnSp>
          <p:nvCxnSpPr>
            <p:cNvPr id="24" name="Straight Arrow Connector 23">
              <a:extLst>
                <a:ext uri="{FF2B5EF4-FFF2-40B4-BE49-F238E27FC236}">
                  <a16:creationId xmlns:a16="http://schemas.microsoft.com/office/drawing/2014/main" id="{93FDA12F-D482-7F46-9711-2383D965D216}"/>
                </a:ext>
              </a:extLst>
            </p:cNvPr>
            <p:cNvCxnSpPr>
              <a:stCxn id="21" idx="3"/>
              <a:endCxn id="22" idx="1"/>
            </p:cNvCxnSpPr>
            <p:nvPr/>
          </p:nvCxnSpPr>
          <p:spPr>
            <a:xfrm>
              <a:off x="6406703" y="2358706"/>
              <a:ext cx="557010" cy="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E7B0323-4CF6-504F-BDB9-3BDDECFC02F3}"/>
                </a:ext>
              </a:extLst>
            </p:cNvPr>
            <p:cNvCxnSpPr>
              <a:cxnSpLocks/>
              <a:stCxn id="22" idx="3"/>
              <a:endCxn id="23" idx="1"/>
            </p:cNvCxnSpPr>
            <p:nvPr/>
          </p:nvCxnSpPr>
          <p:spPr>
            <a:xfrm flipV="1">
              <a:off x="8839736" y="2353876"/>
              <a:ext cx="557008" cy="483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A960AA-8B8D-B64E-8C20-7998F11B6270}"/>
              </a:ext>
            </a:extLst>
          </p:cNvPr>
          <p:cNvGrpSpPr/>
          <p:nvPr/>
        </p:nvGrpSpPr>
        <p:grpSpPr>
          <a:xfrm>
            <a:off x="231020" y="1462267"/>
            <a:ext cx="4359767" cy="1517296"/>
            <a:chOff x="3785006" y="3596424"/>
            <a:chExt cx="8436370" cy="2470317"/>
          </a:xfrm>
        </p:grpSpPr>
        <p:grpSp>
          <p:nvGrpSpPr>
            <p:cNvPr id="28" name="Group 27">
              <a:extLst>
                <a:ext uri="{FF2B5EF4-FFF2-40B4-BE49-F238E27FC236}">
                  <a16:creationId xmlns:a16="http://schemas.microsoft.com/office/drawing/2014/main" id="{D3E0B1E9-C76A-3844-8D75-49B2CECB552D}"/>
                </a:ext>
              </a:extLst>
            </p:cNvPr>
            <p:cNvGrpSpPr/>
            <p:nvPr/>
          </p:nvGrpSpPr>
          <p:grpSpPr>
            <a:xfrm>
              <a:off x="3785006" y="3596424"/>
              <a:ext cx="8436370" cy="2470317"/>
              <a:chOff x="4393266" y="3376034"/>
              <a:chExt cx="8436370" cy="2470317"/>
            </a:xfrm>
          </p:grpSpPr>
          <p:sp>
            <p:nvSpPr>
              <p:cNvPr id="31" name="Rounded Rectangle 30">
                <a:extLst>
                  <a:ext uri="{FF2B5EF4-FFF2-40B4-BE49-F238E27FC236}">
                    <a16:creationId xmlns:a16="http://schemas.microsoft.com/office/drawing/2014/main" id="{C04F1DDF-48D9-944B-8A8C-0D450D71B482}"/>
                  </a:ext>
                </a:extLst>
              </p:cNvPr>
              <p:cNvSpPr/>
              <p:nvPr/>
            </p:nvSpPr>
            <p:spPr>
              <a:xfrm>
                <a:off x="4393266" y="4119528"/>
                <a:ext cx="1617553" cy="932126"/>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b="1" dirty="0" smtClean="0"/>
                  <a:t>KMUs</a:t>
                </a:r>
                <a:r>
                  <a:rPr lang="en-GB" sz="1000" dirty="0" smtClean="0"/>
                  <a:t> </a:t>
                </a:r>
                <a:r>
                  <a:rPr lang="en-GB" sz="1000" dirty="0"/>
                  <a:t>or </a:t>
                </a:r>
                <a:r>
                  <a:rPr lang="en-GB" sz="1000" b="1" dirty="0" err="1" smtClean="0"/>
                  <a:t>Industrie</a:t>
                </a:r>
                <a:endParaRPr lang="en-GB" sz="1000" b="1" dirty="0"/>
              </a:p>
            </p:txBody>
          </p:sp>
          <p:sp>
            <p:nvSpPr>
              <p:cNvPr id="32" name="Rounded Rectangle 31">
                <a:extLst>
                  <a:ext uri="{FF2B5EF4-FFF2-40B4-BE49-F238E27FC236}">
                    <a16:creationId xmlns:a16="http://schemas.microsoft.com/office/drawing/2014/main" id="{2A06FE57-FFBE-004F-B7B5-ADFD358BB281}"/>
                  </a:ext>
                </a:extLst>
              </p:cNvPr>
              <p:cNvSpPr/>
              <p:nvPr/>
            </p:nvSpPr>
            <p:spPr>
              <a:xfrm>
                <a:off x="6771269" y="3376034"/>
                <a:ext cx="3405165" cy="539736"/>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lIns="86400" rIns="86400" rtlCol="0" anchor="ctr"/>
              <a:lstStyle/>
              <a:p>
                <a:pPr algn="ctr"/>
                <a:r>
                  <a:rPr lang="en-GB" sz="1000" b="1" dirty="0" err="1" smtClean="0">
                    <a:solidFill>
                      <a:schemeClr val="tx1"/>
                    </a:solidFill>
                  </a:rPr>
                  <a:t>Zahlung</a:t>
                </a:r>
                <a:r>
                  <a:rPr lang="en-GB" sz="1000" dirty="0" smtClean="0">
                    <a:solidFill>
                      <a:schemeClr val="tx1"/>
                    </a:solidFill>
                  </a:rPr>
                  <a:t> pro core-hour</a:t>
                </a:r>
                <a:endParaRPr lang="en-GB" sz="1000" dirty="0">
                  <a:solidFill>
                    <a:schemeClr val="tx1"/>
                  </a:solidFill>
                </a:endParaRPr>
              </a:p>
            </p:txBody>
          </p:sp>
          <p:sp>
            <p:nvSpPr>
              <p:cNvPr id="33" name="Rounded Rectangle 32">
                <a:extLst>
                  <a:ext uri="{FF2B5EF4-FFF2-40B4-BE49-F238E27FC236}">
                    <a16:creationId xmlns:a16="http://schemas.microsoft.com/office/drawing/2014/main" id="{4C1E7AA9-F2DA-5243-B30B-5C80CBA4D678}"/>
                  </a:ext>
                </a:extLst>
              </p:cNvPr>
              <p:cNvSpPr/>
              <p:nvPr/>
            </p:nvSpPr>
            <p:spPr>
              <a:xfrm>
                <a:off x="6766401" y="4119527"/>
                <a:ext cx="3405167" cy="997542"/>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b="1" dirty="0" err="1" smtClean="0"/>
                  <a:t>Öffentlich</a:t>
                </a:r>
                <a:r>
                  <a:rPr lang="en-GB" sz="1000" b="1" dirty="0" smtClean="0"/>
                  <a:t> </a:t>
                </a:r>
                <a:r>
                  <a:rPr lang="en-GB" sz="1000" b="1" dirty="0" err="1" smtClean="0"/>
                  <a:t>geförderte</a:t>
                </a:r>
                <a:r>
                  <a:rPr lang="en-GB" sz="1000" b="1" dirty="0" smtClean="0"/>
                  <a:t> </a:t>
                </a:r>
                <a:r>
                  <a:rPr lang="en-GB" sz="1000" dirty="0" err="1" smtClean="0"/>
                  <a:t>Zeit</a:t>
                </a:r>
                <a:r>
                  <a:rPr lang="en-GB" sz="1000" dirty="0" smtClean="0"/>
                  <a:t> </a:t>
                </a:r>
                <a:r>
                  <a:rPr lang="en-GB" sz="1000" dirty="0" err="1" smtClean="0"/>
                  <a:t>für</a:t>
                </a:r>
                <a:r>
                  <a:rPr lang="en-GB" sz="1000" dirty="0" smtClean="0"/>
                  <a:t> </a:t>
                </a:r>
                <a:r>
                  <a:rPr lang="en-GB" sz="1000" dirty="0" err="1" smtClean="0"/>
                  <a:t>Projekte</a:t>
                </a:r>
                <a:r>
                  <a:rPr lang="en-GB" sz="1000" dirty="0" smtClean="0"/>
                  <a:t> </a:t>
                </a:r>
                <a:r>
                  <a:rPr lang="en-GB" sz="1000" dirty="0" err="1" smtClean="0"/>
                  <a:t>mit</a:t>
                </a:r>
                <a:r>
                  <a:rPr lang="en-GB" sz="1000" dirty="0" smtClean="0"/>
                  <a:t> </a:t>
                </a:r>
                <a:r>
                  <a:rPr lang="en-GB" sz="1000" dirty="0" err="1" smtClean="0"/>
                  <a:t>Industriebezug</a:t>
                </a:r>
                <a:r>
                  <a:rPr lang="en-GB" sz="1000" dirty="0" smtClean="0"/>
                  <a:t> (</a:t>
                </a:r>
                <a:r>
                  <a:rPr lang="en-GB" sz="1000" dirty="0" err="1" smtClean="0"/>
                  <a:t>z.B</a:t>
                </a:r>
                <a:r>
                  <a:rPr lang="en-GB" sz="1000" dirty="0" smtClean="0"/>
                  <a:t>., </a:t>
                </a:r>
                <a:r>
                  <a:rPr lang="en-GB" sz="1000" b="1" dirty="0"/>
                  <a:t>FF4EuroHPC</a:t>
                </a:r>
                <a:r>
                  <a:rPr lang="en-GB" sz="1000" dirty="0"/>
                  <a:t>)</a:t>
                </a:r>
              </a:p>
            </p:txBody>
          </p:sp>
          <p:sp>
            <p:nvSpPr>
              <p:cNvPr id="34" name="Rounded Rectangle 33">
                <a:extLst>
                  <a:ext uri="{FF2B5EF4-FFF2-40B4-BE49-F238E27FC236}">
                    <a16:creationId xmlns:a16="http://schemas.microsoft.com/office/drawing/2014/main" id="{E8827390-F399-3F43-BCB5-909CF8742BD6}"/>
                  </a:ext>
                </a:extLst>
              </p:cNvPr>
              <p:cNvSpPr/>
              <p:nvPr/>
            </p:nvSpPr>
            <p:spPr>
              <a:xfrm>
                <a:off x="6766401" y="5318870"/>
                <a:ext cx="3373528" cy="526695"/>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dirty="0" err="1" smtClean="0"/>
                  <a:t>Zusammenarbeit</a:t>
                </a:r>
                <a:r>
                  <a:rPr lang="en-GB" sz="1000" dirty="0" smtClean="0"/>
                  <a:t> </a:t>
                </a:r>
                <a:r>
                  <a:rPr lang="en-GB" sz="1000" dirty="0" err="1" smtClean="0"/>
                  <a:t>mit</a:t>
                </a:r>
                <a:r>
                  <a:rPr lang="en-GB" sz="1000" dirty="0" smtClean="0"/>
                  <a:t> </a:t>
                </a:r>
                <a:r>
                  <a:rPr lang="en-GB" sz="1000" b="1" dirty="0" err="1" smtClean="0"/>
                  <a:t>Universitäten</a:t>
                </a:r>
                <a:endParaRPr lang="en-GB" sz="1000" b="1" dirty="0"/>
              </a:p>
            </p:txBody>
          </p:sp>
          <p:sp>
            <p:nvSpPr>
              <p:cNvPr id="35" name="Rounded Rectangle 34">
                <a:extLst>
                  <a:ext uri="{FF2B5EF4-FFF2-40B4-BE49-F238E27FC236}">
                    <a16:creationId xmlns:a16="http://schemas.microsoft.com/office/drawing/2014/main" id="{93DC0FB0-F92A-284C-8300-DDFDAB18B575}"/>
                  </a:ext>
                </a:extLst>
              </p:cNvPr>
              <p:cNvSpPr/>
              <p:nvPr/>
            </p:nvSpPr>
            <p:spPr>
              <a:xfrm>
                <a:off x="10608084" y="5319656"/>
                <a:ext cx="2221552" cy="526695"/>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b="1" dirty="0" err="1" smtClean="0"/>
                  <a:t>Veröffentlichung</a:t>
                </a:r>
                <a:r>
                  <a:rPr lang="en-GB" sz="1000" dirty="0" smtClean="0"/>
                  <a:t> der </a:t>
                </a:r>
                <a:r>
                  <a:rPr lang="en-GB" sz="1000" dirty="0" err="1" smtClean="0"/>
                  <a:t>Ergebnisse</a:t>
                </a:r>
                <a:endParaRPr lang="en-GB" sz="1000" dirty="0"/>
              </a:p>
            </p:txBody>
          </p:sp>
          <p:cxnSp>
            <p:nvCxnSpPr>
              <p:cNvPr id="36" name="Straight Arrow Connector 35">
                <a:extLst>
                  <a:ext uri="{FF2B5EF4-FFF2-40B4-BE49-F238E27FC236}">
                    <a16:creationId xmlns:a16="http://schemas.microsoft.com/office/drawing/2014/main" id="{BBF55659-8CF6-4440-92B2-1079F3E0BFD0}"/>
                  </a:ext>
                </a:extLst>
              </p:cNvPr>
              <p:cNvCxnSpPr>
                <a:cxnSpLocks/>
                <a:stCxn id="31" idx="3"/>
                <a:endCxn id="32" idx="1"/>
              </p:cNvCxnSpPr>
              <p:nvPr/>
            </p:nvCxnSpPr>
            <p:spPr>
              <a:xfrm flipV="1">
                <a:off x="6010819" y="3645902"/>
                <a:ext cx="760450" cy="939688"/>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9DD3E6-84C1-8C42-8C76-62337AA5C119}"/>
                  </a:ext>
                </a:extLst>
              </p:cNvPr>
              <p:cNvCxnSpPr>
                <a:cxnSpLocks/>
                <a:stCxn id="31" idx="3"/>
                <a:endCxn id="33" idx="1"/>
              </p:cNvCxnSpPr>
              <p:nvPr/>
            </p:nvCxnSpPr>
            <p:spPr>
              <a:xfrm>
                <a:off x="6010819" y="4585591"/>
                <a:ext cx="755581" cy="32709"/>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C1F6676-6D59-F440-8A24-8165295E3440}"/>
                  </a:ext>
                </a:extLst>
              </p:cNvPr>
              <p:cNvCxnSpPr>
                <a:cxnSpLocks/>
                <a:stCxn id="31" idx="3"/>
                <a:endCxn id="34" idx="1"/>
              </p:cNvCxnSpPr>
              <p:nvPr/>
            </p:nvCxnSpPr>
            <p:spPr>
              <a:xfrm>
                <a:off x="6010819" y="4585591"/>
                <a:ext cx="755581" cy="996626"/>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E432394-BFE1-3742-849B-02D466BF2123}"/>
                  </a:ext>
                </a:extLst>
              </p:cNvPr>
              <p:cNvCxnSpPr>
                <a:cxnSpLocks/>
                <a:stCxn id="34" idx="3"/>
                <a:endCxn id="35" idx="1"/>
              </p:cNvCxnSpPr>
              <p:nvPr/>
            </p:nvCxnSpPr>
            <p:spPr>
              <a:xfrm>
                <a:off x="10139929" y="5582217"/>
                <a:ext cx="468155" cy="786"/>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Rounded Rectangle 28">
              <a:extLst>
                <a:ext uri="{FF2B5EF4-FFF2-40B4-BE49-F238E27FC236}">
                  <a16:creationId xmlns:a16="http://schemas.microsoft.com/office/drawing/2014/main" id="{EB1A9239-4BB6-D04C-98AE-973D8C39742C}"/>
                </a:ext>
              </a:extLst>
            </p:cNvPr>
            <p:cNvSpPr/>
            <p:nvPr/>
          </p:nvSpPr>
          <p:spPr>
            <a:xfrm>
              <a:off x="9999824" y="4339918"/>
              <a:ext cx="2221552" cy="997543"/>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b="1" dirty="0" err="1" smtClean="0"/>
                <a:t>Antrag</a:t>
              </a:r>
              <a:r>
                <a:rPr lang="en-GB" sz="1000" b="1" dirty="0" smtClean="0"/>
                <a:t> </a:t>
              </a:r>
              <a:r>
                <a:rPr lang="en-GB" sz="1000" dirty="0" smtClean="0"/>
                <a:t>und </a:t>
              </a:r>
              <a:r>
                <a:rPr lang="en-GB" sz="1000" dirty="0" err="1" smtClean="0"/>
                <a:t>vertraulicher</a:t>
              </a:r>
              <a:r>
                <a:rPr lang="en-GB" sz="1000" dirty="0" smtClean="0"/>
                <a:t> </a:t>
              </a:r>
              <a:r>
                <a:rPr lang="en-GB" sz="1000" b="1" dirty="0" err="1" smtClean="0"/>
                <a:t>Endbericht</a:t>
              </a:r>
              <a:endParaRPr lang="en-GB" sz="1000" dirty="0"/>
            </a:p>
          </p:txBody>
        </p:sp>
        <p:cxnSp>
          <p:nvCxnSpPr>
            <p:cNvPr id="30" name="Straight Arrow Connector 29">
              <a:extLst>
                <a:ext uri="{FF2B5EF4-FFF2-40B4-BE49-F238E27FC236}">
                  <a16:creationId xmlns:a16="http://schemas.microsoft.com/office/drawing/2014/main" id="{995D40BA-5201-7F45-AAF0-ED0DF801D394}"/>
                </a:ext>
              </a:extLst>
            </p:cNvPr>
            <p:cNvCxnSpPr>
              <a:cxnSpLocks/>
              <a:stCxn id="33" idx="3"/>
              <a:endCxn id="29" idx="1"/>
            </p:cNvCxnSpPr>
            <p:nvPr/>
          </p:nvCxnSpPr>
          <p:spPr>
            <a:xfrm>
              <a:off x="9563307" y="4838689"/>
              <a:ext cx="436516" cy="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C4D47854-CB72-E64E-B221-AB78EB7D01DA}"/>
              </a:ext>
            </a:extLst>
          </p:cNvPr>
          <p:cNvGrpSpPr/>
          <p:nvPr/>
        </p:nvGrpSpPr>
        <p:grpSpPr>
          <a:xfrm rot="16200000">
            <a:off x="1682354" y="2103558"/>
            <a:ext cx="1487432" cy="4390099"/>
            <a:chOff x="7739679" y="1173143"/>
            <a:chExt cx="3988262" cy="6309713"/>
          </a:xfrm>
          <a:solidFill>
            <a:schemeClr val="bg2"/>
          </a:solidFill>
        </p:grpSpPr>
        <p:grpSp>
          <p:nvGrpSpPr>
            <p:cNvPr id="61" name="Group 60">
              <a:extLst>
                <a:ext uri="{FF2B5EF4-FFF2-40B4-BE49-F238E27FC236}">
                  <a16:creationId xmlns:a16="http://schemas.microsoft.com/office/drawing/2014/main" id="{BD4B0008-33D1-B34D-BAC0-E0D53AF9AD21}"/>
                </a:ext>
              </a:extLst>
            </p:cNvPr>
            <p:cNvGrpSpPr/>
            <p:nvPr/>
          </p:nvGrpSpPr>
          <p:grpSpPr>
            <a:xfrm>
              <a:off x="7739679" y="1173143"/>
              <a:ext cx="3034625" cy="6309713"/>
              <a:chOff x="7921718" y="876850"/>
              <a:chExt cx="3034625" cy="6309713"/>
            </a:xfrm>
            <a:grpFill/>
          </p:grpSpPr>
          <p:sp>
            <p:nvSpPr>
              <p:cNvPr id="63" name="Rounded Rectangle 62">
                <a:extLst>
                  <a:ext uri="{FF2B5EF4-FFF2-40B4-BE49-F238E27FC236}">
                    <a16:creationId xmlns:a16="http://schemas.microsoft.com/office/drawing/2014/main" id="{5D09EC26-E90C-2E4E-8DEC-88B0E7385656}"/>
                  </a:ext>
                </a:extLst>
              </p:cNvPr>
              <p:cNvSpPr/>
              <p:nvPr/>
            </p:nvSpPr>
            <p:spPr>
              <a:xfrm rot="5400000">
                <a:off x="8178266" y="1109095"/>
                <a:ext cx="1467486" cy="1002996"/>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dirty="0" smtClean="0"/>
                  <a:t>Job</a:t>
                </a:r>
                <a:r>
                  <a:rPr lang="en-GB" sz="1000" b="1" dirty="0" smtClean="0"/>
                  <a:t> </a:t>
                </a:r>
                <a:r>
                  <a:rPr lang="en-GB" sz="1000" b="1" dirty="0" err="1" smtClean="0"/>
                  <a:t>einreichen</a:t>
                </a:r>
                <a:endParaRPr lang="en-GB" sz="1000" b="1" dirty="0"/>
              </a:p>
            </p:txBody>
          </p:sp>
          <p:sp>
            <p:nvSpPr>
              <p:cNvPr id="64" name="Rounded Rectangle 63">
                <a:extLst>
                  <a:ext uri="{FF2B5EF4-FFF2-40B4-BE49-F238E27FC236}">
                    <a16:creationId xmlns:a16="http://schemas.microsoft.com/office/drawing/2014/main" id="{734415FB-2E9C-D546-9BB0-7D68ABC053BF}"/>
                  </a:ext>
                </a:extLst>
              </p:cNvPr>
              <p:cNvSpPr/>
              <p:nvPr/>
            </p:nvSpPr>
            <p:spPr>
              <a:xfrm rot="5400000">
                <a:off x="7763635" y="3098196"/>
                <a:ext cx="2296741" cy="1370373"/>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dirty="0"/>
                  <a:t>Job </a:t>
                </a:r>
                <a:r>
                  <a:rPr lang="en-GB" sz="1000" dirty="0" err="1" smtClean="0"/>
                  <a:t>bleibt</a:t>
                </a:r>
                <a:r>
                  <a:rPr lang="en-GB" sz="1000" dirty="0" smtClean="0"/>
                  <a:t> in der </a:t>
                </a:r>
                <a:r>
                  <a:rPr lang="en-GB" sz="1000" b="1" dirty="0" err="1" smtClean="0"/>
                  <a:t>Warteschlange</a:t>
                </a:r>
                <a:r>
                  <a:rPr lang="en-GB" sz="1000" dirty="0" smtClean="0"/>
                  <a:t>, </a:t>
                </a:r>
                <a:r>
                  <a:rPr lang="en-GB" sz="1000" dirty="0" err="1" smtClean="0"/>
                  <a:t>bis</a:t>
                </a:r>
                <a:r>
                  <a:rPr lang="en-GB" sz="1000" dirty="0" smtClean="0"/>
                  <a:t> </a:t>
                </a:r>
                <a:r>
                  <a:rPr lang="en-GB" sz="1000" dirty="0" err="1" smtClean="0"/>
                  <a:t>Ressourcen</a:t>
                </a:r>
                <a:r>
                  <a:rPr lang="en-GB" sz="1000" dirty="0" smtClean="0"/>
                  <a:t> </a:t>
                </a:r>
                <a:r>
                  <a:rPr lang="en-GB" sz="1000" dirty="0" err="1" smtClean="0"/>
                  <a:t>verfügbar</a:t>
                </a:r>
                <a:r>
                  <a:rPr lang="en-GB" sz="1000" dirty="0" smtClean="0"/>
                  <a:t> </a:t>
                </a:r>
                <a:r>
                  <a:rPr lang="en-GB" sz="1000" dirty="0" err="1" smtClean="0"/>
                  <a:t>sind</a:t>
                </a:r>
                <a:endParaRPr lang="en-GB" sz="1000" dirty="0"/>
              </a:p>
            </p:txBody>
          </p:sp>
          <p:sp>
            <p:nvSpPr>
              <p:cNvPr id="65" name="Rounded Rectangle 64">
                <a:extLst>
                  <a:ext uri="{FF2B5EF4-FFF2-40B4-BE49-F238E27FC236}">
                    <a16:creationId xmlns:a16="http://schemas.microsoft.com/office/drawing/2014/main" id="{2D3D0B12-30C0-0F4C-8281-FB1D8BA88E4A}"/>
                  </a:ext>
                </a:extLst>
              </p:cNvPr>
              <p:cNvSpPr/>
              <p:nvPr/>
            </p:nvSpPr>
            <p:spPr>
              <a:xfrm rot="5400000">
                <a:off x="7944941" y="5229206"/>
                <a:ext cx="1934134" cy="1980580"/>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dirty="0"/>
                  <a:t>Job </a:t>
                </a:r>
                <a:r>
                  <a:rPr lang="en-GB" sz="1000" dirty="0" err="1" smtClean="0"/>
                  <a:t>wird</a:t>
                </a:r>
                <a:r>
                  <a:rPr lang="en-GB" sz="1000" dirty="0" smtClean="0"/>
                  <a:t> </a:t>
                </a:r>
                <a:r>
                  <a:rPr lang="en-GB" sz="1000" dirty="0" err="1" smtClean="0"/>
                  <a:t>mit</a:t>
                </a:r>
                <a:r>
                  <a:rPr lang="en-GB" sz="1000" dirty="0" smtClean="0"/>
                  <a:t> den </a:t>
                </a:r>
                <a:r>
                  <a:rPr lang="en-GB" sz="1000" dirty="0" err="1" smtClean="0"/>
                  <a:t>angeforderten</a:t>
                </a:r>
                <a:r>
                  <a:rPr lang="en-GB" sz="1000" dirty="0" smtClean="0"/>
                  <a:t> </a:t>
                </a:r>
                <a:r>
                  <a:rPr lang="en-GB" sz="1000" dirty="0" err="1"/>
                  <a:t>R</a:t>
                </a:r>
                <a:r>
                  <a:rPr lang="en-GB" sz="1000" dirty="0" err="1" smtClean="0"/>
                  <a:t>esourcen</a:t>
                </a:r>
                <a:r>
                  <a:rPr lang="en-GB" sz="1000" dirty="0" smtClean="0"/>
                  <a:t> </a:t>
                </a:r>
                <a:r>
                  <a:rPr lang="en-GB" sz="1000" b="1" dirty="0" err="1" smtClean="0"/>
                  <a:t>verarbeitet</a:t>
                </a:r>
                <a:endParaRPr lang="en-GB" sz="1000" dirty="0"/>
              </a:p>
            </p:txBody>
          </p:sp>
          <p:cxnSp>
            <p:nvCxnSpPr>
              <p:cNvPr id="66" name="Straight Arrow Connector 65">
                <a:extLst>
                  <a:ext uri="{FF2B5EF4-FFF2-40B4-BE49-F238E27FC236}">
                    <a16:creationId xmlns:a16="http://schemas.microsoft.com/office/drawing/2014/main" id="{CC6570D5-56F2-5F49-A092-1D1612489E92}"/>
                  </a:ext>
                </a:extLst>
              </p:cNvPr>
              <p:cNvCxnSpPr>
                <a:cxnSpLocks/>
                <a:stCxn id="63" idx="3"/>
                <a:endCxn id="64" idx="1"/>
              </p:cNvCxnSpPr>
              <p:nvPr/>
            </p:nvCxnSpPr>
            <p:spPr>
              <a:xfrm rot="5400000">
                <a:off x="8766668" y="2489672"/>
                <a:ext cx="290677" cy="3"/>
              </a:xfrm>
              <a:prstGeom prst="straightConnector1">
                <a:avLst/>
              </a:prstGeom>
              <a:grpFill/>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8410DCF-551E-EF42-9EF3-2A5EBCEDD4BE}"/>
                  </a:ext>
                </a:extLst>
              </p:cNvPr>
              <p:cNvCxnSpPr>
                <a:cxnSpLocks/>
                <a:stCxn id="64" idx="3"/>
                <a:endCxn id="65" idx="1"/>
              </p:cNvCxnSpPr>
              <p:nvPr/>
            </p:nvCxnSpPr>
            <p:spPr>
              <a:xfrm rot="5400000">
                <a:off x="8751668" y="5092091"/>
                <a:ext cx="320674" cy="0"/>
              </a:xfrm>
              <a:prstGeom prst="straightConnector1">
                <a:avLst/>
              </a:prstGeom>
              <a:grpFill/>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a16="http://schemas.microsoft.com/office/drawing/2014/main" id="{B36F1C02-8AC2-2048-96BE-532A4D1C3240}"/>
                  </a:ext>
                </a:extLst>
              </p:cNvPr>
              <p:cNvSpPr/>
              <p:nvPr/>
            </p:nvSpPr>
            <p:spPr>
              <a:xfrm rot="5400000">
                <a:off x="9657466" y="3382453"/>
                <a:ext cx="1795894" cy="801861"/>
              </a:xfrm>
              <a:prstGeom prst="roundRect">
                <a:avLst/>
              </a:prstGeom>
              <a:solidFill>
                <a:schemeClr val="accent1">
                  <a:alpha val="40000"/>
                </a:schemeClr>
              </a:solidFill>
              <a:ln w="127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dirty="0" smtClean="0"/>
                  <a:t>Job</a:t>
                </a:r>
                <a:r>
                  <a:rPr lang="en-GB" sz="1000" b="1" dirty="0" smtClean="0"/>
                  <a:t> </a:t>
                </a:r>
                <a:r>
                  <a:rPr lang="en-GB" sz="1000" b="1" dirty="0" err="1" smtClean="0"/>
                  <a:t>monitoren</a:t>
                </a:r>
                <a:endParaRPr lang="en-GB" sz="1000" b="1" dirty="0"/>
              </a:p>
            </p:txBody>
          </p:sp>
          <p:cxnSp>
            <p:nvCxnSpPr>
              <p:cNvPr id="69" name="Elbow Connector 68">
                <a:extLst>
                  <a:ext uri="{FF2B5EF4-FFF2-40B4-BE49-F238E27FC236}">
                    <a16:creationId xmlns:a16="http://schemas.microsoft.com/office/drawing/2014/main" id="{BAE1A9AD-A0B4-6346-BD27-0B06D3A8E1FC}"/>
                  </a:ext>
                </a:extLst>
              </p:cNvPr>
              <p:cNvCxnSpPr>
                <a:cxnSpLocks/>
                <a:stCxn id="63" idx="0"/>
                <a:endCxn id="68" idx="1"/>
              </p:cNvCxnSpPr>
              <p:nvPr/>
            </p:nvCxnSpPr>
            <p:spPr>
              <a:xfrm rot="10800000" flipH="1" flipV="1">
                <a:off x="9413504" y="1610593"/>
                <a:ext cx="1141907" cy="1274844"/>
              </a:xfrm>
              <a:prstGeom prst="bentConnector2">
                <a:avLst/>
              </a:prstGeom>
              <a:grpFill/>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1804149-22D8-5040-9FD4-4092C6898BC0}"/>
                  </a:ext>
                </a:extLst>
              </p:cNvPr>
              <p:cNvCxnSpPr>
                <a:cxnSpLocks/>
                <a:stCxn id="64" idx="0"/>
                <a:endCxn id="68" idx="2"/>
              </p:cNvCxnSpPr>
              <p:nvPr/>
            </p:nvCxnSpPr>
            <p:spPr>
              <a:xfrm rot="5400000" flipV="1">
                <a:off x="9875837" y="3504738"/>
                <a:ext cx="0" cy="557291"/>
              </a:xfrm>
              <a:prstGeom prst="straightConnector1">
                <a:avLst/>
              </a:prstGeom>
              <a:grpFill/>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75117BAB-DCC4-2940-B7F6-E86D1EEF331D}"/>
                  </a:ext>
                </a:extLst>
              </p:cNvPr>
              <p:cNvCxnSpPr>
                <a:cxnSpLocks/>
                <a:stCxn id="65" idx="0"/>
                <a:endCxn id="68" idx="3"/>
              </p:cNvCxnSpPr>
              <p:nvPr/>
            </p:nvCxnSpPr>
            <p:spPr>
              <a:xfrm flipV="1">
                <a:off x="9902296" y="4681331"/>
                <a:ext cx="653115" cy="1538167"/>
              </a:xfrm>
              <a:prstGeom prst="bentConnector2">
                <a:avLst/>
              </a:prstGeom>
              <a:grpFill/>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6C678114-6CF4-1844-8237-FF1FEA34D838}"/>
                </a:ext>
              </a:extLst>
            </p:cNvPr>
            <p:cNvSpPr txBox="1"/>
            <p:nvPr/>
          </p:nvSpPr>
          <p:spPr>
            <a:xfrm rot="5400000">
              <a:off x="9780786" y="3807157"/>
              <a:ext cx="3192854" cy="701457"/>
            </a:xfrm>
            <a:prstGeom prst="rect">
              <a:avLst/>
            </a:prstGeom>
            <a:noFill/>
          </p:spPr>
          <p:txBody>
            <a:bodyPr wrap="square" rtlCol="0">
              <a:spAutoFit/>
            </a:bodyPr>
            <a:lstStyle/>
            <a:p>
              <a:pPr algn="ctr"/>
              <a:r>
                <a:rPr lang="en-GB" sz="1100" b="1" dirty="0" err="1" smtClean="0"/>
                <a:t>Wie</a:t>
              </a:r>
              <a:r>
                <a:rPr lang="en-GB" sz="1100" b="1" dirty="0" smtClean="0"/>
                <a:t> </a:t>
              </a:r>
              <a:r>
                <a:rPr lang="en-GB" sz="1100" b="1" dirty="0" err="1" smtClean="0"/>
                <a:t>nutzt</a:t>
              </a:r>
              <a:r>
                <a:rPr lang="en-GB" sz="1100" b="1" dirty="0" smtClean="0"/>
                <a:t> man </a:t>
              </a:r>
              <a:r>
                <a:rPr lang="en-GB" sz="1100" b="1" dirty="0" err="1" smtClean="0"/>
                <a:t>ein</a:t>
              </a:r>
              <a:r>
                <a:rPr lang="en-GB" sz="1100" b="1" dirty="0" smtClean="0"/>
                <a:t> </a:t>
              </a:r>
              <a:r>
                <a:rPr lang="en-GB" sz="1100" b="1" dirty="0"/>
                <a:t>HPC System?</a:t>
              </a:r>
            </a:p>
          </p:txBody>
        </p:sp>
      </p:grpSp>
      <p:sp>
        <p:nvSpPr>
          <p:cNvPr id="207" name="TextBox 206">
            <a:extLst>
              <a:ext uri="{FF2B5EF4-FFF2-40B4-BE49-F238E27FC236}">
                <a16:creationId xmlns:a16="http://schemas.microsoft.com/office/drawing/2014/main" id="{77D74E65-AD35-784E-9967-7A291F074076}"/>
              </a:ext>
            </a:extLst>
          </p:cNvPr>
          <p:cNvSpPr txBox="1"/>
          <p:nvPr/>
        </p:nvSpPr>
        <p:spPr>
          <a:xfrm>
            <a:off x="685423" y="238241"/>
            <a:ext cx="3631059" cy="261610"/>
          </a:xfrm>
          <a:prstGeom prst="rect">
            <a:avLst/>
          </a:prstGeom>
          <a:noFill/>
        </p:spPr>
        <p:txBody>
          <a:bodyPr wrap="square" rtlCol="0">
            <a:spAutoFit/>
          </a:bodyPr>
          <a:lstStyle/>
          <a:p>
            <a:pPr algn="ctr"/>
            <a:r>
              <a:rPr lang="en-GB" sz="1100" b="1" dirty="0" err="1" smtClean="0"/>
              <a:t>Wer</a:t>
            </a:r>
            <a:r>
              <a:rPr lang="en-GB" sz="1100" b="1" dirty="0" smtClean="0"/>
              <a:t> </a:t>
            </a:r>
            <a:r>
              <a:rPr lang="en-GB" sz="1100" b="1" dirty="0" err="1" smtClean="0"/>
              <a:t>erhält</a:t>
            </a:r>
            <a:r>
              <a:rPr lang="en-GB" sz="1100" b="1" dirty="0" smtClean="0"/>
              <a:t> </a:t>
            </a:r>
            <a:r>
              <a:rPr lang="en-GB" sz="1100" b="1" dirty="0" err="1" smtClean="0"/>
              <a:t>Zugang</a:t>
            </a:r>
            <a:r>
              <a:rPr lang="en-GB" sz="1100" b="1" dirty="0" smtClean="0"/>
              <a:t> und </a:t>
            </a:r>
            <a:r>
              <a:rPr lang="en-GB" sz="1100" b="1" dirty="0" err="1" smtClean="0"/>
              <a:t>wie</a:t>
            </a:r>
            <a:r>
              <a:rPr lang="en-GB" sz="1100" b="1" dirty="0" smtClean="0"/>
              <a:t>?</a:t>
            </a:r>
            <a:endParaRPr lang="en-GB" sz="1100" b="1" dirty="0"/>
          </a:p>
        </p:txBody>
      </p:sp>
    </p:spTree>
    <p:extLst>
      <p:ext uri="{BB962C8B-B14F-4D97-AF65-F5344CB8AC3E}">
        <p14:creationId xmlns:p14="http://schemas.microsoft.com/office/powerpoint/2010/main" val="3741854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UST"/>
          <p:cNvPicPr>
            <a:picLocks noChangeAspect="1" noChangeArrowheads="1"/>
          </p:cNvPicPr>
          <p:nvPr/>
        </p:nvPicPr>
        <p:blipFill rotWithShape="1">
          <a:blip r:embed="rId2">
            <a:extLst>
              <a:ext uri="{28A0092B-C50C-407E-A947-70E740481C1C}">
                <a14:useLocalDpi xmlns:a14="http://schemas.microsoft.com/office/drawing/2010/main" val="0"/>
              </a:ext>
            </a:extLst>
          </a:blip>
          <a:srcRect r="15077"/>
          <a:stretch/>
        </p:blipFill>
        <p:spPr bwMode="auto">
          <a:xfrm>
            <a:off x="-1" y="0"/>
            <a:ext cx="7559041" cy="532765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 y="716507"/>
            <a:ext cx="5261212" cy="3869141"/>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0" y="1207827"/>
            <a:ext cx="4769893" cy="2906973"/>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 y="1781143"/>
            <a:ext cx="4230806" cy="1752574"/>
          </a:xfrm>
          <a:prstGeom prst="rect">
            <a:avLst/>
          </a:prstGeom>
          <a:solidFill>
            <a:srgbClr val="B7850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381" t="4145" r="1728" b="1684"/>
          <a:stretch/>
        </p:blipFill>
        <p:spPr>
          <a:xfrm>
            <a:off x="6541460" y="4351694"/>
            <a:ext cx="740225" cy="719449"/>
          </a:xfrm>
          <a:prstGeom prst="rect">
            <a:avLst/>
          </a:prstGeom>
        </p:spPr>
      </p:pic>
      <p:sp>
        <p:nvSpPr>
          <p:cNvPr id="11" name="Textfeld 10"/>
          <p:cNvSpPr txBox="1"/>
          <p:nvPr/>
        </p:nvSpPr>
        <p:spPr>
          <a:xfrm>
            <a:off x="223739" y="2389467"/>
            <a:ext cx="4698208" cy="523220"/>
          </a:xfrm>
          <a:prstGeom prst="rect">
            <a:avLst/>
          </a:prstGeom>
          <a:noFill/>
        </p:spPr>
        <p:txBody>
          <a:bodyPr wrap="square" rtlCol="0">
            <a:spAutoFit/>
          </a:bodyPr>
          <a:lstStyle/>
          <a:p>
            <a:r>
              <a:rPr lang="de-DE" sz="2800" b="1" dirty="0" smtClean="0">
                <a:solidFill>
                  <a:schemeClr val="bg1"/>
                </a:solidFill>
              </a:rPr>
              <a:t>Datenmanagement</a:t>
            </a:r>
            <a:endParaRPr lang="de-DE" sz="2800" b="1" dirty="0">
              <a:solidFill>
                <a:schemeClr val="bg1"/>
              </a:solidFill>
            </a:endParaRPr>
          </a:p>
        </p:txBody>
      </p:sp>
      <p:sp>
        <p:nvSpPr>
          <p:cNvPr id="2" name="Rechteck 1"/>
          <p:cNvSpPr/>
          <p:nvPr/>
        </p:nvSpPr>
        <p:spPr>
          <a:xfrm>
            <a:off x="18395" y="4984073"/>
            <a:ext cx="4842194" cy="338554"/>
          </a:xfrm>
          <a:prstGeom prst="rect">
            <a:avLst/>
          </a:prstGeom>
        </p:spPr>
        <p:txBody>
          <a:bodyPr wrap="square">
            <a:spAutoFit/>
          </a:bodyPr>
          <a:lstStyle/>
          <a:p>
            <a:r>
              <a:rPr lang="en-GB" sz="800" dirty="0"/>
              <a:t>Copyright</a:t>
            </a:r>
            <a:r>
              <a:rPr lang="en-GB" sz="800" dirty="0" smtClean="0"/>
              <a:t>: </a:t>
            </a:r>
            <a:r>
              <a:rPr lang="en-GB" sz="800" dirty="0" err="1" smtClean="0"/>
              <a:t>Forschungszentrum</a:t>
            </a:r>
            <a:r>
              <a:rPr lang="en-GB" sz="800" dirty="0" smtClean="0"/>
              <a:t> </a:t>
            </a:r>
            <a:r>
              <a:rPr lang="en-GB" sz="800" dirty="0" err="1" smtClean="0"/>
              <a:t>Jülich</a:t>
            </a:r>
            <a:r>
              <a:rPr lang="en-GB" sz="800" dirty="0" smtClean="0"/>
              <a:t>: </a:t>
            </a:r>
          </a:p>
          <a:p>
            <a:r>
              <a:rPr lang="en-GB" sz="800" dirty="0" smtClean="0"/>
              <a:t>https</a:t>
            </a:r>
            <a:r>
              <a:rPr lang="en-GB" sz="800" dirty="0"/>
              <a:t>://www.fz-juelich.de/en/ias/jsc/systems/storage-systems/just</a:t>
            </a:r>
          </a:p>
        </p:txBody>
      </p:sp>
    </p:spTree>
    <p:extLst>
      <p:ext uri="{BB962C8B-B14F-4D97-AF65-F5344CB8AC3E}">
        <p14:creationId xmlns:p14="http://schemas.microsoft.com/office/powerpoint/2010/main" val="2157390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4817660" y="0"/>
            <a:ext cx="2742014"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4929115" y="0"/>
            <a:ext cx="2630560"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5042847" y="0"/>
            <a:ext cx="2516828"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3"/>
          <p:cNvSpPr txBox="1"/>
          <p:nvPr/>
        </p:nvSpPr>
        <p:spPr>
          <a:xfrm>
            <a:off x="5080923" y="423436"/>
            <a:ext cx="2326944" cy="369332"/>
          </a:xfrm>
          <a:prstGeom prst="rect">
            <a:avLst/>
          </a:prstGeom>
          <a:noFill/>
        </p:spPr>
        <p:txBody>
          <a:bodyPr wrap="square" rtlCol="0">
            <a:spAutoFit/>
          </a:bodyPr>
          <a:lstStyle/>
          <a:p>
            <a:r>
              <a:rPr lang="de-DE" sz="1800" b="1" dirty="0" smtClean="0">
                <a:solidFill>
                  <a:schemeClr val="bg1"/>
                </a:solidFill>
              </a:rPr>
              <a:t>Datenmanagement</a:t>
            </a:r>
            <a:endParaRPr lang="de-DE" sz="1800" b="1" dirty="0">
              <a:solidFill>
                <a:schemeClr val="bg1"/>
              </a:solidFill>
            </a:endParaRPr>
          </a:p>
        </p:txBody>
      </p:sp>
      <p:sp>
        <p:nvSpPr>
          <p:cNvPr id="16" name="Rechteck 15"/>
          <p:cNvSpPr/>
          <p:nvPr/>
        </p:nvSpPr>
        <p:spPr>
          <a:xfrm>
            <a:off x="5080923" y="792768"/>
            <a:ext cx="2369122" cy="4185761"/>
          </a:xfrm>
          <a:prstGeom prst="rect">
            <a:avLst/>
          </a:prstGeom>
        </p:spPr>
        <p:txBody>
          <a:bodyPr wrap="square">
            <a:spAutoFit/>
          </a:bodyPr>
          <a:lstStyle/>
          <a:p>
            <a:pPr algn="just"/>
            <a:r>
              <a:rPr lang="de-DE" sz="1400" dirty="0">
                <a:solidFill>
                  <a:schemeClr val="bg1"/>
                </a:solidFill>
              </a:rPr>
              <a:t>In HPC-Projekten fallen typischerweise große </a:t>
            </a:r>
            <a:r>
              <a:rPr lang="de-DE" sz="1400" dirty="0" smtClean="0">
                <a:solidFill>
                  <a:schemeClr val="bg1"/>
                </a:solidFill>
              </a:rPr>
              <a:t>Daten-mengen </a:t>
            </a:r>
            <a:r>
              <a:rPr lang="de-DE" sz="1400" dirty="0">
                <a:solidFill>
                  <a:schemeClr val="bg1"/>
                </a:solidFill>
              </a:rPr>
              <a:t>an. Um die Leistung zu optimieren, gibt es verschiedene </a:t>
            </a:r>
            <a:r>
              <a:rPr lang="de-DE" sz="1400" dirty="0" err="1" smtClean="0">
                <a:solidFill>
                  <a:schemeClr val="bg1"/>
                </a:solidFill>
              </a:rPr>
              <a:t>Speichersys-teme</a:t>
            </a:r>
            <a:r>
              <a:rPr lang="de-DE" sz="1400" dirty="0">
                <a:solidFill>
                  <a:schemeClr val="bg1"/>
                </a:solidFill>
              </a:rPr>
              <a:t>, die in verschiedenen Phasen des Arbeitsablaufs eines Projekts eingesetzt werden sollen. Ein Beispiel für den Umgang mit Daten innerhalb des Workflows eines Projektes ist links dargestellt. Hier befinden sich die Daten auf den Home-, </a:t>
            </a:r>
            <a:r>
              <a:rPr lang="de-DE" sz="1400" dirty="0" err="1">
                <a:solidFill>
                  <a:schemeClr val="bg1"/>
                </a:solidFill>
              </a:rPr>
              <a:t>Scratch</a:t>
            </a:r>
            <a:r>
              <a:rPr lang="de-DE" sz="1400" dirty="0">
                <a:solidFill>
                  <a:schemeClr val="bg1"/>
                </a:solidFill>
              </a:rPr>
              <a:t>-, Projekt- und </a:t>
            </a:r>
            <a:r>
              <a:rPr lang="de-DE" sz="1400" dirty="0" smtClean="0">
                <a:solidFill>
                  <a:schemeClr val="bg1"/>
                </a:solidFill>
              </a:rPr>
              <a:t>Archiv-Speichersystemen</a:t>
            </a:r>
            <a:r>
              <a:rPr lang="de-DE" sz="1400" dirty="0">
                <a:solidFill>
                  <a:schemeClr val="bg1"/>
                </a:solidFill>
              </a:rPr>
              <a:t>. </a:t>
            </a:r>
          </a:p>
          <a:p>
            <a:pPr algn="just"/>
            <a:r>
              <a:rPr lang="de-DE" sz="1400" dirty="0" smtClean="0">
                <a:solidFill>
                  <a:schemeClr val="bg1"/>
                </a:solidFill>
              </a:rPr>
              <a:t>Die </a:t>
            </a:r>
            <a:r>
              <a:rPr lang="de-DE" sz="1400" dirty="0">
                <a:solidFill>
                  <a:schemeClr val="bg1"/>
                </a:solidFill>
              </a:rPr>
              <a:t>besonderen </a:t>
            </a:r>
            <a:r>
              <a:rPr lang="de-DE" sz="1400" dirty="0" smtClean="0">
                <a:solidFill>
                  <a:schemeClr val="bg1"/>
                </a:solidFill>
              </a:rPr>
              <a:t>Eigen-</a:t>
            </a:r>
            <a:r>
              <a:rPr lang="de-DE" sz="1400" dirty="0" err="1" smtClean="0">
                <a:solidFill>
                  <a:schemeClr val="bg1"/>
                </a:solidFill>
              </a:rPr>
              <a:t>schaften</a:t>
            </a:r>
            <a:r>
              <a:rPr lang="de-DE" sz="1400" dirty="0" smtClean="0">
                <a:solidFill>
                  <a:schemeClr val="bg1"/>
                </a:solidFill>
              </a:rPr>
              <a:t> </a:t>
            </a:r>
            <a:r>
              <a:rPr lang="de-DE" sz="1400" dirty="0">
                <a:solidFill>
                  <a:schemeClr val="bg1"/>
                </a:solidFill>
              </a:rPr>
              <a:t>der Speichersysteme sind kurz angedeutet</a:t>
            </a:r>
            <a:r>
              <a:rPr lang="de-DE" sz="1400" dirty="0" smtClean="0">
                <a:solidFill>
                  <a:schemeClr val="bg1"/>
                </a:solidFill>
              </a:rPr>
              <a:t>.</a:t>
            </a:r>
            <a:endParaRPr lang="en-GB" sz="2000" dirty="0">
              <a:solidFill>
                <a:schemeClr val="bg1"/>
              </a:solidFill>
            </a:endParaRPr>
          </a:p>
        </p:txBody>
      </p:sp>
      <p:sp>
        <p:nvSpPr>
          <p:cNvPr id="18" name="Rechteck 17"/>
          <p:cNvSpPr/>
          <p:nvPr/>
        </p:nvSpPr>
        <p:spPr>
          <a:xfrm flipV="1">
            <a:off x="-2" y="3927213"/>
            <a:ext cx="4817661" cy="45719"/>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feld 48"/>
          <p:cNvSpPr txBox="1"/>
          <p:nvPr/>
        </p:nvSpPr>
        <p:spPr>
          <a:xfrm>
            <a:off x="260561" y="4529560"/>
            <a:ext cx="1288458" cy="654603"/>
          </a:xfrm>
          <a:prstGeom prst="rect">
            <a:avLst/>
          </a:prstGeom>
          <a:noFill/>
        </p:spPr>
        <p:txBody>
          <a:bodyPr wrap="square" rtlCol="0">
            <a:spAutoFit/>
          </a:bodyPr>
          <a:lstStyle/>
          <a:p>
            <a:r>
              <a:rPr lang="de-DE" dirty="0" smtClean="0"/>
              <a:t>Begrenzte Anzahl an Dateien</a:t>
            </a:r>
            <a:endParaRPr lang="de-DE" dirty="0"/>
          </a:p>
          <a:p>
            <a:endParaRPr lang="de-DE" dirty="0"/>
          </a:p>
        </p:txBody>
      </p:sp>
      <p:sp>
        <p:nvSpPr>
          <p:cNvPr id="50" name="Textfeld 49"/>
          <p:cNvSpPr txBox="1"/>
          <p:nvPr/>
        </p:nvSpPr>
        <p:spPr>
          <a:xfrm>
            <a:off x="280459" y="4061740"/>
            <a:ext cx="1203646" cy="654603"/>
          </a:xfrm>
          <a:prstGeom prst="rect">
            <a:avLst/>
          </a:prstGeom>
          <a:noFill/>
        </p:spPr>
        <p:txBody>
          <a:bodyPr wrap="square" rtlCol="0">
            <a:spAutoFit/>
          </a:bodyPr>
          <a:lstStyle/>
          <a:p>
            <a:r>
              <a:rPr lang="de-DE" dirty="0" smtClean="0"/>
              <a:t>Begrenzter Speicher</a:t>
            </a:r>
            <a:endParaRPr lang="de-DE" dirty="0"/>
          </a:p>
          <a:p>
            <a:endParaRPr lang="de-DE" dirty="0"/>
          </a:p>
        </p:txBody>
      </p:sp>
      <p:sp>
        <p:nvSpPr>
          <p:cNvPr id="54" name="Textfeld 53"/>
          <p:cNvSpPr txBox="1"/>
          <p:nvPr/>
        </p:nvSpPr>
        <p:spPr>
          <a:xfrm>
            <a:off x="198483" y="332708"/>
            <a:ext cx="1824171" cy="400110"/>
          </a:xfrm>
          <a:prstGeom prst="rect">
            <a:avLst/>
          </a:prstGeom>
          <a:noFill/>
        </p:spPr>
        <p:txBody>
          <a:bodyPr wrap="square" rtlCol="0">
            <a:spAutoFit/>
          </a:bodyPr>
          <a:lstStyle/>
          <a:p>
            <a:pPr algn="ctr"/>
            <a:r>
              <a:rPr lang="de-DE" sz="1000" dirty="0" smtClean="0"/>
              <a:t>Nutzerspezifische Daten</a:t>
            </a:r>
            <a:endParaRPr lang="de-DE" sz="1000" dirty="0"/>
          </a:p>
          <a:p>
            <a:pPr algn="ctr"/>
            <a:r>
              <a:rPr lang="de-DE" sz="1000" dirty="0"/>
              <a:t>(</a:t>
            </a:r>
            <a:r>
              <a:rPr lang="de-DE" sz="1000" dirty="0" err="1"/>
              <a:t>ssh-keys</a:t>
            </a:r>
            <a:r>
              <a:rPr lang="de-DE" sz="1000" dirty="0"/>
              <a:t>, </a:t>
            </a:r>
            <a:r>
              <a:rPr lang="de-DE" sz="1000" dirty="0" err="1" smtClean="0"/>
              <a:t>source</a:t>
            </a:r>
            <a:r>
              <a:rPr lang="de-DE" sz="1000" dirty="0" smtClean="0"/>
              <a:t> </a:t>
            </a:r>
            <a:r>
              <a:rPr lang="de-DE" sz="1000" dirty="0"/>
              <a:t>code)</a:t>
            </a:r>
          </a:p>
        </p:txBody>
      </p:sp>
      <p:sp>
        <p:nvSpPr>
          <p:cNvPr id="55" name="Textfeld 54"/>
          <p:cNvSpPr txBox="1"/>
          <p:nvPr/>
        </p:nvSpPr>
        <p:spPr>
          <a:xfrm>
            <a:off x="3276469" y="1160820"/>
            <a:ext cx="1737945" cy="246221"/>
          </a:xfrm>
          <a:prstGeom prst="rect">
            <a:avLst/>
          </a:prstGeom>
          <a:noFill/>
        </p:spPr>
        <p:txBody>
          <a:bodyPr wrap="square" rtlCol="0">
            <a:spAutoFit/>
          </a:bodyPr>
          <a:lstStyle/>
          <a:p>
            <a:r>
              <a:rPr lang="de-DE" sz="1000" dirty="0" smtClean="0"/>
              <a:t>Berechnung </a:t>
            </a:r>
            <a:r>
              <a:rPr lang="de-DE" sz="1000" dirty="0"/>
              <a:t>I/O</a:t>
            </a:r>
          </a:p>
        </p:txBody>
      </p:sp>
      <p:sp>
        <p:nvSpPr>
          <p:cNvPr id="56" name="Textfeld 55"/>
          <p:cNvSpPr txBox="1"/>
          <p:nvPr/>
        </p:nvSpPr>
        <p:spPr>
          <a:xfrm>
            <a:off x="2719525" y="3100896"/>
            <a:ext cx="931484" cy="400110"/>
          </a:xfrm>
          <a:prstGeom prst="rect">
            <a:avLst/>
          </a:prstGeom>
          <a:noFill/>
        </p:spPr>
        <p:txBody>
          <a:bodyPr wrap="square" rtlCol="0">
            <a:spAutoFit/>
          </a:bodyPr>
          <a:lstStyle/>
          <a:p>
            <a:r>
              <a:rPr lang="de-DE" sz="1000" dirty="0" smtClean="0"/>
              <a:t>Daten-Sharing im Projekt</a:t>
            </a:r>
            <a:endParaRPr lang="de-DE" sz="1000" dirty="0"/>
          </a:p>
        </p:txBody>
      </p:sp>
      <p:sp>
        <p:nvSpPr>
          <p:cNvPr id="59" name="Textfeld 58"/>
          <p:cNvSpPr txBox="1"/>
          <p:nvPr/>
        </p:nvSpPr>
        <p:spPr>
          <a:xfrm>
            <a:off x="611131" y="2379898"/>
            <a:ext cx="888706" cy="400110"/>
          </a:xfrm>
          <a:prstGeom prst="rect">
            <a:avLst/>
          </a:prstGeom>
          <a:noFill/>
        </p:spPr>
        <p:txBody>
          <a:bodyPr wrap="square" rtlCol="0">
            <a:spAutoFit/>
          </a:bodyPr>
          <a:lstStyle/>
          <a:p>
            <a:r>
              <a:rPr lang="de-DE" sz="1000" dirty="0" smtClean="0"/>
              <a:t>Daten-</a:t>
            </a:r>
          </a:p>
          <a:p>
            <a:r>
              <a:rPr lang="de-DE" sz="1000" dirty="0" err="1" smtClean="0"/>
              <a:t>archivierung</a:t>
            </a:r>
            <a:endParaRPr lang="de-DE" sz="1000" dirty="0"/>
          </a:p>
        </p:txBody>
      </p:sp>
      <p:cxnSp>
        <p:nvCxnSpPr>
          <p:cNvPr id="27" name="Gerade Verbindung mit Pfeil 26"/>
          <p:cNvCxnSpPr/>
          <p:nvPr/>
        </p:nvCxnSpPr>
        <p:spPr>
          <a:xfrm flipV="1">
            <a:off x="1484106" y="4281486"/>
            <a:ext cx="409527" cy="1"/>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1947837" y="4061740"/>
            <a:ext cx="2762551" cy="467820"/>
          </a:xfrm>
          <a:prstGeom prst="rect">
            <a:avLst/>
          </a:prstGeom>
        </p:spPr>
        <p:txBody>
          <a:bodyPr wrap="none">
            <a:spAutoFit/>
          </a:bodyPr>
          <a:lstStyle/>
          <a:p>
            <a:r>
              <a:rPr lang="de-DE" sz="1220" dirty="0" smtClean="0"/>
              <a:t>Alte Daten müssen regelmäßig bereinigt </a:t>
            </a:r>
          </a:p>
          <a:p>
            <a:r>
              <a:rPr lang="de-DE" sz="1220" dirty="0" smtClean="0"/>
              <a:t>werden</a:t>
            </a:r>
            <a:endParaRPr lang="de-DE" sz="1220" dirty="0"/>
          </a:p>
        </p:txBody>
      </p:sp>
      <p:sp>
        <p:nvSpPr>
          <p:cNvPr id="5" name="Rechteck 4"/>
          <p:cNvSpPr/>
          <p:nvPr/>
        </p:nvSpPr>
        <p:spPr>
          <a:xfrm>
            <a:off x="1947837" y="4570857"/>
            <a:ext cx="2643298" cy="467820"/>
          </a:xfrm>
          <a:prstGeom prst="rect">
            <a:avLst/>
          </a:prstGeom>
        </p:spPr>
        <p:txBody>
          <a:bodyPr wrap="square">
            <a:spAutoFit/>
          </a:bodyPr>
          <a:lstStyle/>
          <a:p>
            <a:r>
              <a:rPr lang="de-DE" sz="1220" dirty="0" smtClean="0"/>
              <a:t>Mehrere Dateien müssen in einzelnen Archiven (.</a:t>
            </a:r>
            <a:r>
              <a:rPr lang="de-DE" sz="1220" dirty="0" err="1" smtClean="0"/>
              <a:t>tar</a:t>
            </a:r>
            <a:r>
              <a:rPr lang="de-DE" sz="1220" dirty="0" smtClean="0"/>
              <a:t>) komprimiert werden</a:t>
            </a:r>
            <a:endParaRPr lang="de-DE" sz="1220" dirty="0"/>
          </a:p>
        </p:txBody>
      </p:sp>
      <p:cxnSp>
        <p:nvCxnSpPr>
          <p:cNvPr id="31" name="Gerade Verbindung mit Pfeil 30"/>
          <p:cNvCxnSpPr/>
          <p:nvPr/>
        </p:nvCxnSpPr>
        <p:spPr>
          <a:xfrm flipV="1">
            <a:off x="1484105" y="4798850"/>
            <a:ext cx="409527" cy="1"/>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iger Pfeil 18"/>
          <p:cNvSpPr/>
          <p:nvPr/>
        </p:nvSpPr>
        <p:spPr>
          <a:xfrm rot="10800000">
            <a:off x="2733812" y="2830475"/>
            <a:ext cx="925217" cy="924265"/>
          </a:xfrm>
          <a:prstGeom prst="bentArrow">
            <a:avLst>
              <a:gd name="adj1" fmla="val 9623"/>
              <a:gd name="adj2" fmla="val 13210"/>
              <a:gd name="adj3" fmla="val 25000"/>
              <a:gd name="adj4" fmla="val 4375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 name="Right Arrow 5">
            <a:extLst>
              <a:ext uri="{FF2B5EF4-FFF2-40B4-BE49-F238E27FC236}">
                <a16:creationId xmlns:a16="http://schemas.microsoft.com/office/drawing/2014/main" id="{5D53F3EF-580A-1692-D1D1-5AEFA99CB709}"/>
              </a:ext>
            </a:extLst>
          </p:cNvPr>
          <p:cNvSpPr/>
          <p:nvPr/>
        </p:nvSpPr>
        <p:spPr>
          <a:xfrm>
            <a:off x="293077" y="698388"/>
            <a:ext cx="1727062" cy="159821"/>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dirty="0">
              <a:solidFill>
                <a:schemeClr val="tx1"/>
              </a:solidFill>
            </a:endParaRPr>
          </a:p>
        </p:txBody>
      </p:sp>
      <p:sp>
        <p:nvSpPr>
          <p:cNvPr id="10" name="Curved Left Arrow 9">
            <a:extLst>
              <a:ext uri="{FF2B5EF4-FFF2-40B4-BE49-F238E27FC236}">
                <a16:creationId xmlns:a16="http://schemas.microsoft.com/office/drawing/2014/main" id="{D1400ADA-06E8-B8E3-21A5-1025E6612CB3}"/>
              </a:ext>
            </a:extLst>
          </p:cNvPr>
          <p:cNvSpPr/>
          <p:nvPr/>
        </p:nvSpPr>
        <p:spPr>
          <a:xfrm>
            <a:off x="3415703" y="703008"/>
            <a:ext cx="1051757" cy="1077215"/>
          </a:xfrm>
          <a:prstGeom prst="curvedLeftArrow">
            <a:avLst>
              <a:gd name="adj1" fmla="val 12963"/>
              <a:gd name="adj2" fmla="val 20459"/>
              <a:gd name="adj3" fmla="val 21290"/>
            </a:avLst>
          </a:prstGeom>
          <a:noFill/>
          <a:ln>
            <a:solidFill>
              <a:schemeClr val="accent1">
                <a:lumMod val="50000"/>
              </a:schemeClr>
            </a:solidFill>
            <a:headEnd w="sm" len="med"/>
            <a:tailEnd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2" name="Rounded Rectangle 1">
            <a:extLst>
              <a:ext uri="{FF2B5EF4-FFF2-40B4-BE49-F238E27FC236}">
                <a16:creationId xmlns:a16="http://schemas.microsoft.com/office/drawing/2014/main" id="{3B9F59E8-4186-7A26-DC70-4E779997708C}"/>
              </a:ext>
            </a:extLst>
          </p:cNvPr>
          <p:cNvSpPr/>
          <p:nvPr/>
        </p:nvSpPr>
        <p:spPr>
          <a:xfrm>
            <a:off x="2037530" y="381815"/>
            <a:ext cx="1375658" cy="779005"/>
          </a:xfrm>
          <a:prstGeom prst="roundRect">
            <a:avLst/>
          </a:prstGeom>
          <a:solidFill>
            <a:schemeClr val="accent1">
              <a:alpha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rPr>
              <a:t>$HOME</a:t>
            </a:r>
            <a:endParaRPr lang="de-DE" sz="1200" dirty="0">
              <a:solidFill>
                <a:schemeClr val="tx1"/>
              </a:solidFill>
            </a:endParaRPr>
          </a:p>
          <a:p>
            <a:pPr algn="just"/>
            <a:r>
              <a:rPr lang="de-DE" sz="1100" dirty="0" smtClean="0">
                <a:solidFill>
                  <a:schemeClr val="tx1"/>
                </a:solidFill>
              </a:rPr>
              <a:t>- Backup der Daten auf den meisten Systemen</a:t>
            </a:r>
            <a:endParaRPr lang="de-DE" sz="1100" dirty="0">
              <a:solidFill>
                <a:schemeClr val="tx1"/>
              </a:solidFill>
            </a:endParaRPr>
          </a:p>
        </p:txBody>
      </p:sp>
      <p:sp>
        <p:nvSpPr>
          <p:cNvPr id="7" name="Rounded Rectangle 6">
            <a:extLst>
              <a:ext uri="{FF2B5EF4-FFF2-40B4-BE49-F238E27FC236}">
                <a16:creationId xmlns:a16="http://schemas.microsoft.com/office/drawing/2014/main" id="{2D60BA13-45DD-01A4-59E5-D2B57DF5E0B5}"/>
              </a:ext>
            </a:extLst>
          </p:cNvPr>
          <p:cNvSpPr/>
          <p:nvPr/>
        </p:nvSpPr>
        <p:spPr>
          <a:xfrm>
            <a:off x="2387371" y="1805473"/>
            <a:ext cx="2361208" cy="999752"/>
          </a:xfrm>
          <a:prstGeom prst="roundRect">
            <a:avLst/>
          </a:prstGeom>
          <a:solidFill>
            <a:schemeClr val="accent1">
              <a:alpha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dirty="0">
              <a:solidFill>
                <a:schemeClr val="tx1"/>
              </a:solidFill>
            </a:endParaRPr>
          </a:p>
          <a:p>
            <a:pPr algn="ctr"/>
            <a:r>
              <a:rPr lang="de-DE" sz="1200" b="1" dirty="0">
                <a:solidFill>
                  <a:schemeClr val="tx1"/>
                </a:solidFill>
              </a:rPr>
              <a:t>$SCRATCH</a:t>
            </a:r>
            <a:endParaRPr lang="de-DE" sz="1200" dirty="0">
              <a:solidFill>
                <a:schemeClr val="tx1"/>
              </a:solidFill>
            </a:endParaRPr>
          </a:p>
          <a:p>
            <a:pPr marL="171450" indent="-171450">
              <a:buFontTx/>
              <a:buChar char="-"/>
            </a:pPr>
            <a:r>
              <a:rPr lang="de-DE" sz="1100" dirty="0" smtClean="0">
                <a:solidFill>
                  <a:schemeClr val="tx1"/>
                </a:solidFill>
              </a:rPr>
              <a:t>Hohe, auf I/O optimierte Bandbreite</a:t>
            </a:r>
          </a:p>
          <a:p>
            <a:pPr marL="171450" indent="-171450">
              <a:buFontTx/>
              <a:buChar char="-"/>
            </a:pPr>
            <a:r>
              <a:rPr lang="de-DE" sz="1100" dirty="0" smtClean="0">
                <a:solidFill>
                  <a:schemeClr val="tx1"/>
                </a:solidFill>
              </a:rPr>
              <a:t>Temporäre Daten</a:t>
            </a:r>
          </a:p>
          <a:p>
            <a:pPr marL="171450" indent="-171450">
              <a:buFontTx/>
              <a:buChar char="-"/>
            </a:pPr>
            <a:r>
              <a:rPr lang="de-DE" sz="1100" dirty="0" smtClean="0">
                <a:solidFill>
                  <a:schemeClr val="tx1"/>
                </a:solidFill>
              </a:rPr>
              <a:t>Häufige, automatische Datenlöschung</a:t>
            </a:r>
            <a:endParaRPr lang="de-DE" sz="1100" dirty="0">
              <a:solidFill>
                <a:schemeClr val="tx1"/>
              </a:solidFill>
            </a:endParaRPr>
          </a:p>
          <a:p>
            <a:endParaRPr lang="de-DE" sz="1100" dirty="0">
              <a:solidFill>
                <a:schemeClr val="tx1"/>
              </a:solidFill>
            </a:endParaRPr>
          </a:p>
        </p:txBody>
      </p:sp>
      <p:sp>
        <p:nvSpPr>
          <p:cNvPr id="8" name="Rounded Rectangle 7">
            <a:extLst>
              <a:ext uri="{FF2B5EF4-FFF2-40B4-BE49-F238E27FC236}">
                <a16:creationId xmlns:a16="http://schemas.microsoft.com/office/drawing/2014/main" id="{E10B1963-6284-15EA-97E8-1F720A9AE763}"/>
              </a:ext>
            </a:extLst>
          </p:cNvPr>
          <p:cNvSpPr/>
          <p:nvPr/>
        </p:nvSpPr>
        <p:spPr>
          <a:xfrm>
            <a:off x="821932" y="1393731"/>
            <a:ext cx="1338914" cy="605588"/>
          </a:xfrm>
          <a:prstGeom prst="roundRect">
            <a:avLst/>
          </a:prstGeom>
          <a:solidFill>
            <a:schemeClr val="accent1">
              <a:alpha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rPr>
              <a:t>$ARCHIVE</a:t>
            </a:r>
          </a:p>
          <a:p>
            <a:r>
              <a:rPr lang="de-DE" sz="1100" dirty="0" smtClean="0">
                <a:solidFill>
                  <a:schemeClr val="tx1"/>
                </a:solidFill>
              </a:rPr>
              <a:t>- Langzeitspeicher</a:t>
            </a:r>
            <a:endParaRPr lang="de-DE" sz="1100" dirty="0">
              <a:solidFill>
                <a:schemeClr val="tx1"/>
              </a:solidFill>
            </a:endParaRPr>
          </a:p>
        </p:txBody>
      </p:sp>
      <p:sp>
        <p:nvSpPr>
          <p:cNvPr id="11" name="Rounded Rectangle 10">
            <a:extLst>
              <a:ext uri="{FF2B5EF4-FFF2-40B4-BE49-F238E27FC236}">
                <a16:creationId xmlns:a16="http://schemas.microsoft.com/office/drawing/2014/main" id="{F7370D78-B62B-C75F-3DC6-D9C1F2C16274}"/>
              </a:ext>
            </a:extLst>
          </p:cNvPr>
          <p:cNvSpPr/>
          <p:nvPr/>
        </p:nvSpPr>
        <p:spPr>
          <a:xfrm>
            <a:off x="611131" y="3224329"/>
            <a:ext cx="1858479" cy="615481"/>
          </a:xfrm>
          <a:prstGeom prst="roundRect">
            <a:avLst/>
          </a:prstGeom>
          <a:solidFill>
            <a:schemeClr val="accent1">
              <a:alpha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de-DE" sz="1200" b="1" dirty="0">
              <a:solidFill>
                <a:schemeClr val="tx1"/>
              </a:solidFill>
            </a:endParaRPr>
          </a:p>
          <a:p>
            <a:pPr algn="ctr"/>
            <a:r>
              <a:rPr lang="de-DE" sz="1200" b="1" dirty="0">
                <a:solidFill>
                  <a:schemeClr val="tx1"/>
                </a:solidFill>
              </a:rPr>
              <a:t>$PROJECT</a:t>
            </a:r>
            <a:endParaRPr lang="de-DE" sz="1200" dirty="0">
              <a:solidFill>
                <a:schemeClr val="tx1"/>
              </a:solidFill>
            </a:endParaRPr>
          </a:p>
          <a:p>
            <a:r>
              <a:rPr lang="de-DE" sz="1100" dirty="0">
                <a:solidFill>
                  <a:schemeClr val="tx1"/>
                </a:solidFill>
              </a:rPr>
              <a:t>- Backup </a:t>
            </a:r>
            <a:r>
              <a:rPr lang="de-DE" sz="1100" dirty="0" smtClean="0">
                <a:solidFill>
                  <a:schemeClr val="tx1"/>
                </a:solidFill>
              </a:rPr>
              <a:t>hängt vom System ab</a:t>
            </a:r>
            <a:endParaRPr lang="de-DE" sz="1100" dirty="0">
              <a:solidFill>
                <a:schemeClr val="tx1"/>
              </a:solidFill>
            </a:endParaRPr>
          </a:p>
          <a:p>
            <a:endParaRPr lang="de-DE" sz="1100" dirty="0">
              <a:solidFill>
                <a:schemeClr val="tx1"/>
              </a:solidFill>
            </a:endParaRPr>
          </a:p>
        </p:txBody>
      </p:sp>
      <p:sp>
        <p:nvSpPr>
          <p:cNvPr id="17" name="Right Arrow 16">
            <a:extLst>
              <a:ext uri="{FF2B5EF4-FFF2-40B4-BE49-F238E27FC236}">
                <a16:creationId xmlns:a16="http://schemas.microsoft.com/office/drawing/2014/main" id="{009BBAAA-083E-7C93-0FAF-E0D0E1737509}"/>
              </a:ext>
            </a:extLst>
          </p:cNvPr>
          <p:cNvSpPr/>
          <p:nvPr/>
        </p:nvSpPr>
        <p:spPr>
          <a:xfrm rot="16200000">
            <a:off x="909554" y="2518270"/>
            <a:ext cx="1158904" cy="159823"/>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DE" dirty="0">
              <a:solidFill>
                <a:schemeClr val="tx1"/>
              </a:solidFill>
            </a:endParaRPr>
          </a:p>
        </p:txBody>
      </p:sp>
    </p:spTree>
    <p:extLst>
      <p:ext uri="{BB962C8B-B14F-4D97-AF65-F5344CB8AC3E}">
        <p14:creationId xmlns:p14="http://schemas.microsoft.com/office/powerpoint/2010/main" val="3419264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37B25-0F5D-0772-C563-CD70C7CE5EE9}"/>
              </a:ext>
            </a:extLst>
          </p:cNvPr>
          <p:cNvPicPr>
            <a:picLocks noChangeAspect="1"/>
          </p:cNvPicPr>
          <p:nvPr/>
        </p:nvPicPr>
        <p:blipFill rotWithShape="1">
          <a:blip r:embed="rId2"/>
          <a:srcRect l="-1" r="5360"/>
          <a:stretch/>
        </p:blipFill>
        <p:spPr>
          <a:xfrm>
            <a:off x="0" y="0"/>
            <a:ext cx="7568817" cy="5331600"/>
          </a:xfrm>
          <a:prstGeom prst="rect">
            <a:avLst/>
          </a:prstGeom>
        </p:spPr>
      </p:pic>
      <p:sp>
        <p:nvSpPr>
          <p:cNvPr id="4" name="Rechteck 3"/>
          <p:cNvSpPr/>
          <p:nvPr/>
        </p:nvSpPr>
        <p:spPr>
          <a:xfrm>
            <a:off x="1" y="716507"/>
            <a:ext cx="5261212" cy="3869141"/>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hteck 4"/>
          <p:cNvSpPr/>
          <p:nvPr/>
        </p:nvSpPr>
        <p:spPr>
          <a:xfrm>
            <a:off x="0" y="1207827"/>
            <a:ext cx="4769893" cy="2906973"/>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hteck 5"/>
          <p:cNvSpPr/>
          <p:nvPr/>
        </p:nvSpPr>
        <p:spPr>
          <a:xfrm>
            <a:off x="1" y="1781143"/>
            <a:ext cx="4230806" cy="1752574"/>
          </a:xfrm>
          <a:prstGeom prst="rect">
            <a:avLst/>
          </a:prstGeom>
          <a:solidFill>
            <a:srgbClr val="B7850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381" t="4145" r="1728" b="1684"/>
          <a:stretch/>
        </p:blipFill>
        <p:spPr>
          <a:xfrm>
            <a:off x="6541460" y="4351694"/>
            <a:ext cx="740225" cy="719449"/>
          </a:xfrm>
          <a:prstGeom prst="rect">
            <a:avLst/>
          </a:prstGeom>
        </p:spPr>
      </p:pic>
      <p:sp>
        <p:nvSpPr>
          <p:cNvPr id="11" name="Textfeld 10"/>
          <p:cNvSpPr txBox="1"/>
          <p:nvPr/>
        </p:nvSpPr>
        <p:spPr>
          <a:xfrm>
            <a:off x="223739" y="2217548"/>
            <a:ext cx="4698208" cy="523220"/>
          </a:xfrm>
          <a:prstGeom prst="rect">
            <a:avLst/>
          </a:prstGeom>
          <a:noFill/>
        </p:spPr>
        <p:txBody>
          <a:bodyPr wrap="square" rtlCol="0">
            <a:spAutoFit/>
          </a:bodyPr>
          <a:lstStyle/>
          <a:p>
            <a:r>
              <a:rPr lang="de-DE" sz="2800" b="1" dirty="0">
                <a:solidFill>
                  <a:schemeClr val="bg1"/>
                </a:solidFill>
              </a:rPr>
              <a:t>Software </a:t>
            </a:r>
            <a:endParaRPr lang="en-GB" sz="4000" b="1" dirty="0">
              <a:solidFill>
                <a:schemeClr val="bg1"/>
              </a:solidFill>
            </a:endParaRPr>
          </a:p>
        </p:txBody>
      </p:sp>
    </p:spTree>
    <p:extLst>
      <p:ext uri="{BB962C8B-B14F-4D97-AF65-F5344CB8AC3E}">
        <p14:creationId xmlns:p14="http://schemas.microsoft.com/office/powerpoint/2010/main" val="2710406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4817660" y="0"/>
            <a:ext cx="2742014"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hteck 11"/>
          <p:cNvSpPr/>
          <p:nvPr/>
        </p:nvSpPr>
        <p:spPr>
          <a:xfrm>
            <a:off x="4929115" y="0"/>
            <a:ext cx="2630560"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hteck 3"/>
          <p:cNvSpPr/>
          <p:nvPr/>
        </p:nvSpPr>
        <p:spPr>
          <a:xfrm>
            <a:off x="5042847" y="0"/>
            <a:ext cx="2516828"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feld 13"/>
          <p:cNvSpPr txBox="1"/>
          <p:nvPr/>
        </p:nvSpPr>
        <p:spPr>
          <a:xfrm>
            <a:off x="5071779" y="193312"/>
            <a:ext cx="2326944" cy="369332"/>
          </a:xfrm>
          <a:prstGeom prst="rect">
            <a:avLst/>
          </a:prstGeom>
          <a:noFill/>
        </p:spPr>
        <p:txBody>
          <a:bodyPr wrap="square" rtlCol="0">
            <a:spAutoFit/>
          </a:bodyPr>
          <a:lstStyle/>
          <a:p>
            <a:r>
              <a:rPr lang="de-DE" sz="1800" b="1" dirty="0">
                <a:solidFill>
                  <a:schemeClr val="bg1"/>
                </a:solidFill>
              </a:rPr>
              <a:t>Software</a:t>
            </a:r>
          </a:p>
        </p:txBody>
      </p:sp>
      <p:sp>
        <p:nvSpPr>
          <p:cNvPr id="16" name="Rechteck 15"/>
          <p:cNvSpPr/>
          <p:nvPr/>
        </p:nvSpPr>
        <p:spPr>
          <a:xfrm>
            <a:off x="5080924" y="664317"/>
            <a:ext cx="2267074" cy="4185761"/>
          </a:xfrm>
          <a:prstGeom prst="rect">
            <a:avLst/>
          </a:prstGeom>
        </p:spPr>
        <p:txBody>
          <a:bodyPr wrap="square">
            <a:spAutoFit/>
          </a:bodyPr>
          <a:lstStyle/>
          <a:p>
            <a:pPr algn="just"/>
            <a:r>
              <a:rPr lang="de-DE" sz="1400" dirty="0">
                <a:solidFill>
                  <a:schemeClr val="bg1"/>
                </a:solidFill>
              </a:rPr>
              <a:t>HPC-Zentren </a:t>
            </a:r>
            <a:r>
              <a:rPr lang="de-DE" sz="1400" dirty="0" smtClean="0">
                <a:solidFill>
                  <a:schemeClr val="bg1"/>
                </a:solidFill>
              </a:rPr>
              <a:t>stellen </a:t>
            </a:r>
            <a:r>
              <a:rPr lang="de-DE" sz="1400" dirty="0" err="1" smtClean="0">
                <a:solidFill>
                  <a:schemeClr val="bg1"/>
                </a:solidFill>
              </a:rPr>
              <a:t>struk-turierte</a:t>
            </a:r>
            <a:r>
              <a:rPr lang="de-DE" sz="1400" dirty="0" smtClean="0">
                <a:solidFill>
                  <a:schemeClr val="bg1"/>
                </a:solidFill>
              </a:rPr>
              <a:t> Software-Stacks bereit, </a:t>
            </a:r>
            <a:r>
              <a:rPr lang="de-DE" sz="1400" dirty="0">
                <a:solidFill>
                  <a:schemeClr val="bg1"/>
                </a:solidFill>
              </a:rPr>
              <a:t>die für die jeweiligen Systeme optimiert sind. Für </a:t>
            </a:r>
            <a:r>
              <a:rPr lang="de-DE" sz="1400" dirty="0" smtClean="0">
                <a:solidFill>
                  <a:schemeClr val="bg1"/>
                </a:solidFill>
              </a:rPr>
              <a:t>ein bequemes </a:t>
            </a:r>
            <a:r>
              <a:rPr lang="de-DE" sz="1400" dirty="0" err="1" smtClean="0">
                <a:solidFill>
                  <a:schemeClr val="bg1"/>
                </a:solidFill>
              </a:rPr>
              <a:t>Deployment</a:t>
            </a:r>
            <a:r>
              <a:rPr lang="de-DE" sz="1400" dirty="0" smtClean="0">
                <a:solidFill>
                  <a:schemeClr val="bg1"/>
                </a:solidFill>
              </a:rPr>
              <a:t> </a:t>
            </a:r>
            <a:r>
              <a:rPr lang="de-DE" sz="1400" dirty="0">
                <a:solidFill>
                  <a:schemeClr val="bg1"/>
                </a:solidFill>
              </a:rPr>
              <a:t>wird der Software-Stack den </a:t>
            </a:r>
            <a:r>
              <a:rPr lang="de-DE" sz="1400" dirty="0" smtClean="0">
                <a:solidFill>
                  <a:schemeClr val="bg1"/>
                </a:solidFill>
              </a:rPr>
              <a:t>Nutzern </a:t>
            </a:r>
            <a:r>
              <a:rPr lang="de-DE" sz="1400" dirty="0">
                <a:solidFill>
                  <a:schemeClr val="bg1"/>
                </a:solidFill>
              </a:rPr>
              <a:t>über ein </a:t>
            </a:r>
            <a:r>
              <a:rPr lang="de-DE" sz="1400" dirty="0" smtClean="0">
                <a:solidFill>
                  <a:schemeClr val="bg1"/>
                </a:solidFill>
              </a:rPr>
              <a:t>Modul-system </a:t>
            </a:r>
            <a:r>
              <a:rPr lang="de-DE" sz="1400" dirty="0">
                <a:solidFill>
                  <a:schemeClr val="bg1"/>
                </a:solidFill>
              </a:rPr>
              <a:t>zur Verfügung gestellt. </a:t>
            </a:r>
            <a:endParaRPr lang="de-DE" sz="1400" dirty="0" smtClean="0">
              <a:solidFill>
                <a:schemeClr val="bg1"/>
              </a:solidFill>
            </a:endParaRPr>
          </a:p>
          <a:p>
            <a:pPr algn="just"/>
            <a:endParaRPr lang="de-DE" sz="1400" dirty="0">
              <a:solidFill>
                <a:schemeClr val="bg1"/>
              </a:solidFill>
            </a:endParaRPr>
          </a:p>
          <a:p>
            <a:pPr algn="just"/>
            <a:r>
              <a:rPr lang="de-DE" sz="1400" dirty="0" smtClean="0">
                <a:solidFill>
                  <a:schemeClr val="bg1"/>
                </a:solidFill>
              </a:rPr>
              <a:t>Darüber </a:t>
            </a:r>
            <a:r>
              <a:rPr lang="de-DE" sz="1400" dirty="0">
                <a:solidFill>
                  <a:schemeClr val="bg1"/>
                </a:solidFill>
              </a:rPr>
              <a:t>hinaus werden Debugger- und </a:t>
            </a:r>
            <a:r>
              <a:rPr lang="de-DE" sz="1400" dirty="0" smtClean="0">
                <a:solidFill>
                  <a:schemeClr val="bg1"/>
                </a:solidFill>
              </a:rPr>
              <a:t>Leistungs-</a:t>
            </a:r>
            <a:r>
              <a:rPr lang="de-DE" sz="1400" dirty="0" err="1" smtClean="0">
                <a:solidFill>
                  <a:schemeClr val="bg1"/>
                </a:solidFill>
              </a:rPr>
              <a:t>analysetools</a:t>
            </a:r>
            <a:r>
              <a:rPr lang="de-DE" sz="1400" dirty="0" smtClean="0">
                <a:solidFill>
                  <a:schemeClr val="bg1"/>
                </a:solidFill>
              </a:rPr>
              <a:t> </a:t>
            </a:r>
            <a:r>
              <a:rPr lang="de-DE" sz="1400" dirty="0">
                <a:solidFill>
                  <a:schemeClr val="bg1"/>
                </a:solidFill>
              </a:rPr>
              <a:t>angeboten, um die Codeentwicklung </a:t>
            </a:r>
            <a:r>
              <a:rPr lang="de-DE" sz="1400" dirty="0" smtClean="0">
                <a:solidFill>
                  <a:schemeClr val="bg1"/>
                </a:solidFill>
              </a:rPr>
              <a:t>und</a:t>
            </a:r>
          </a:p>
          <a:p>
            <a:pPr algn="just"/>
            <a:r>
              <a:rPr lang="de-DE" sz="1400" dirty="0" smtClean="0">
                <a:solidFill>
                  <a:schemeClr val="bg1"/>
                </a:solidFill>
              </a:rPr>
              <a:t>-optimierung </a:t>
            </a:r>
            <a:r>
              <a:rPr lang="de-DE" sz="1400" dirty="0">
                <a:solidFill>
                  <a:schemeClr val="bg1"/>
                </a:solidFill>
              </a:rPr>
              <a:t>zu erleichtern, sowie Simulationscodes, die hinsichtlich Skalierbarkeit und Effizienz für heterogene HPC-Systeme optimiert sind</a:t>
            </a:r>
            <a:r>
              <a:rPr lang="de-DE" sz="1400" dirty="0" smtClean="0">
                <a:solidFill>
                  <a:schemeClr val="bg1"/>
                </a:solidFill>
              </a:rPr>
              <a:t>.</a:t>
            </a:r>
            <a:endParaRPr lang="en-US" sz="1400" dirty="0">
              <a:solidFill>
                <a:schemeClr val="bg1"/>
              </a:solidFill>
            </a:endParaRPr>
          </a:p>
        </p:txBody>
      </p:sp>
      <p:sp>
        <p:nvSpPr>
          <p:cNvPr id="18" name="Rechteck 17"/>
          <p:cNvSpPr/>
          <p:nvPr/>
        </p:nvSpPr>
        <p:spPr>
          <a:xfrm flipV="1">
            <a:off x="-2" y="3393813"/>
            <a:ext cx="4817661" cy="45719"/>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18">
            <a:extLst>
              <a:ext uri="{FF2B5EF4-FFF2-40B4-BE49-F238E27FC236}">
                <a16:creationId xmlns:a16="http://schemas.microsoft.com/office/drawing/2014/main" id="{87E06616-C27B-9CE5-35B6-DE94089780AB}"/>
              </a:ext>
            </a:extLst>
          </p:cNvPr>
          <p:cNvSpPr/>
          <p:nvPr/>
        </p:nvSpPr>
        <p:spPr>
          <a:xfrm>
            <a:off x="211677" y="3588650"/>
            <a:ext cx="4565632" cy="1600438"/>
          </a:xfrm>
          <a:prstGeom prst="rect">
            <a:avLst/>
          </a:prstGeom>
        </p:spPr>
        <p:txBody>
          <a:bodyPr wrap="square">
            <a:spAutoFit/>
          </a:bodyPr>
          <a:lstStyle/>
          <a:p>
            <a:pPr marL="285750" indent="-285750" algn="just">
              <a:buFont typeface="Arial" panose="020B0604020202020204" pitchFamily="34" charset="0"/>
              <a:buChar char="•"/>
            </a:pPr>
            <a:r>
              <a:rPr lang="de-DE" sz="1400" dirty="0"/>
              <a:t>Breites Softwareportfolio auf HPC-Systemen, einschließlich Compilern auf niedrigerer Ebene und parallelen </a:t>
            </a:r>
            <a:r>
              <a:rPr lang="de-DE" sz="1400" dirty="0" smtClean="0"/>
              <a:t>Programmbibliotheken, </a:t>
            </a:r>
            <a:r>
              <a:rPr lang="de-DE" sz="1400" dirty="0"/>
              <a:t>bis hin zu numerischen Bibliotheken auf höherer Ebene und wissenschaftlichen </a:t>
            </a:r>
            <a:r>
              <a:rPr lang="de-DE" sz="1400" dirty="0" smtClean="0"/>
              <a:t>Anwendungspaketen</a:t>
            </a:r>
          </a:p>
          <a:p>
            <a:pPr marL="285750" indent="-285750" algn="just">
              <a:buFont typeface="Arial" panose="020B0604020202020204" pitchFamily="34" charset="0"/>
              <a:buChar char="•"/>
            </a:pPr>
            <a:r>
              <a:rPr lang="de-DE" sz="1400" dirty="0"/>
              <a:t>Verschiedene skalierbare Simulationscodes und Pakete für </a:t>
            </a:r>
            <a:r>
              <a:rPr lang="de-DE" sz="1400" dirty="0" err="1" smtClean="0"/>
              <a:t>distributed</a:t>
            </a:r>
            <a:r>
              <a:rPr lang="de-DE" sz="1400" dirty="0" smtClean="0"/>
              <a:t> </a:t>
            </a:r>
            <a:r>
              <a:rPr lang="de-DE" sz="1400" dirty="0" err="1" smtClean="0"/>
              <a:t>machine</a:t>
            </a:r>
            <a:r>
              <a:rPr lang="de-DE" sz="1400" dirty="0" smtClean="0"/>
              <a:t> </a:t>
            </a:r>
            <a:r>
              <a:rPr lang="de-DE" sz="1400" dirty="0" err="1" smtClean="0"/>
              <a:t>learning</a:t>
            </a:r>
            <a:endParaRPr lang="en-US" sz="1400" dirty="0"/>
          </a:p>
        </p:txBody>
      </p:sp>
      <p:pic>
        <p:nvPicPr>
          <p:cNvPr id="6" name="Picture 5">
            <a:extLst>
              <a:ext uri="{FF2B5EF4-FFF2-40B4-BE49-F238E27FC236}">
                <a16:creationId xmlns:a16="http://schemas.microsoft.com/office/drawing/2014/main" id="{08C54639-3ABD-5AEF-B545-B1D3C810D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32" y="2573202"/>
            <a:ext cx="824137" cy="327914"/>
          </a:xfrm>
          <a:prstGeom prst="rect">
            <a:avLst/>
          </a:prstGeom>
        </p:spPr>
      </p:pic>
      <p:pic>
        <p:nvPicPr>
          <p:cNvPr id="8" name="Picture 7">
            <a:extLst>
              <a:ext uri="{FF2B5EF4-FFF2-40B4-BE49-F238E27FC236}">
                <a16:creationId xmlns:a16="http://schemas.microsoft.com/office/drawing/2014/main" id="{F89C0BE8-3C0E-0F9E-6CBB-4D3AC9280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067" y="2206778"/>
            <a:ext cx="753415" cy="291864"/>
          </a:xfrm>
          <a:prstGeom prst="rect">
            <a:avLst/>
          </a:prstGeom>
        </p:spPr>
      </p:pic>
      <p:pic>
        <p:nvPicPr>
          <p:cNvPr id="10" name="Picture 9">
            <a:extLst>
              <a:ext uri="{FF2B5EF4-FFF2-40B4-BE49-F238E27FC236}">
                <a16:creationId xmlns:a16="http://schemas.microsoft.com/office/drawing/2014/main" id="{784120CD-4A80-79BC-86EF-71DF4652B1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66" y="2138497"/>
            <a:ext cx="935303" cy="360145"/>
          </a:xfrm>
          <a:prstGeom prst="rect">
            <a:avLst/>
          </a:prstGeom>
        </p:spPr>
      </p:pic>
      <p:sp>
        <p:nvSpPr>
          <p:cNvPr id="11" name="Rechteck 18">
            <a:extLst>
              <a:ext uri="{FF2B5EF4-FFF2-40B4-BE49-F238E27FC236}">
                <a16:creationId xmlns:a16="http://schemas.microsoft.com/office/drawing/2014/main" id="{CDB8A8F2-AE96-25BB-B262-9D1644FC0B90}"/>
              </a:ext>
            </a:extLst>
          </p:cNvPr>
          <p:cNvSpPr/>
          <p:nvPr/>
        </p:nvSpPr>
        <p:spPr>
          <a:xfrm>
            <a:off x="234139" y="2907335"/>
            <a:ext cx="1551745" cy="276999"/>
          </a:xfrm>
          <a:prstGeom prst="rect">
            <a:avLst/>
          </a:prstGeom>
        </p:spPr>
        <p:txBody>
          <a:bodyPr wrap="square">
            <a:spAutoFit/>
          </a:bodyPr>
          <a:lstStyle/>
          <a:p>
            <a:pPr algn="just"/>
            <a:r>
              <a:rPr lang="de-DE" sz="1200" dirty="0" smtClean="0"/>
              <a:t>Modulmanagement</a:t>
            </a:r>
            <a:endParaRPr lang="de-DE" sz="1200" dirty="0"/>
          </a:p>
        </p:txBody>
      </p:sp>
      <p:sp>
        <p:nvSpPr>
          <p:cNvPr id="19" name="Rechteck 18">
            <a:extLst>
              <a:ext uri="{FF2B5EF4-FFF2-40B4-BE49-F238E27FC236}">
                <a16:creationId xmlns:a16="http://schemas.microsoft.com/office/drawing/2014/main" id="{A41EA4B5-74DA-D7B7-B44E-62B0ED0165B5}"/>
              </a:ext>
            </a:extLst>
          </p:cNvPr>
          <p:cNvSpPr/>
          <p:nvPr/>
        </p:nvSpPr>
        <p:spPr>
          <a:xfrm>
            <a:off x="304244" y="1450391"/>
            <a:ext cx="1333971" cy="461665"/>
          </a:xfrm>
          <a:prstGeom prst="rect">
            <a:avLst/>
          </a:prstGeom>
        </p:spPr>
        <p:txBody>
          <a:bodyPr wrap="square">
            <a:spAutoFit/>
          </a:bodyPr>
          <a:lstStyle/>
          <a:p>
            <a:r>
              <a:rPr lang="de-DE" sz="1200" dirty="0"/>
              <a:t>Debugger &amp; Performance Tools</a:t>
            </a:r>
          </a:p>
        </p:txBody>
      </p:sp>
      <p:sp>
        <p:nvSpPr>
          <p:cNvPr id="22" name="Rechteck 18">
            <a:extLst>
              <a:ext uri="{FF2B5EF4-FFF2-40B4-BE49-F238E27FC236}">
                <a16:creationId xmlns:a16="http://schemas.microsoft.com/office/drawing/2014/main" id="{7C96E0C0-3E1C-7EE5-C3CF-C1025C7998DF}"/>
              </a:ext>
            </a:extLst>
          </p:cNvPr>
          <p:cNvSpPr/>
          <p:nvPr/>
        </p:nvSpPr>
        <p:spPr>
          <a:xfrm>
            <a:off x="349962" y="888112"/>
            <a:ext cx="1434557" cy="307777"/>
          </a:xfrm>
          <a:prstGeom prst="rect">
            <a:avLst/>
          </a:prstGeom>
        </p:spPr>
        <p:txBody>
          <a:bodyPr wrap="square">
            <a:spAutoFit/>
          </a:bodyPr>
          <a:lstStyle/>
          <a:p>
            <a:pPr algn="just"/>
            <a:r>
              <a:rPr lang="en-GB" sz="1400" b="1" i="0" u="none" strike="noStrike" dirty="0">
                <a:solidFill>
                  <a:srgbClr val="202124"/>
                </a:solidFill>
                <a:effectLst/>
                <a:cs typeface="Calibri" panose="020F0502020204030204" pitchFamily="34" charset="0"/>
              </a:rPr>
              <a:t>GNU Debugger</a:t>
            </a:r>
            <a:endParaRPr lang="de-DE" sz="1400" b="1" dirty="0">
              <a:cs typeface="Calibri" panose="020F0502020204030204" pitchFamily="34" charset="0"/>
            </a:endParaRPr>
          </a:p>
        </p:txBody>
      </p:sp>
      <p:pic>
        <p:nvPicPr>
          <p:cNvPr id="25" name="Picture 24">
            <a:extLst>
              <a:ext uri="{FF2B5EF4-FFF2-40B4-BE49-F238E27FC236}">
                <a16:creationId xmlns:a16="http://schemas.microsoft.com/office/drawing/2014/main" id="{FC02BDDF-A8F9-D9B8-885D-E41DE66DB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33" y="1177969"/>
            <a:ext cx="1023869" cy="267275"/>
          </a:xfrm>
          <a:prstGeom prst="rect">
            <a:avLst/>
          </a:prstGeom>
        </p:spPr>
      </p:pic>
      <p:pic>
        <p:nvPicPr>
          <p:cNvPr id="27" name="Picture 26">
            <a:extLst>
              <a:ext uri="{FF2B5EF4-FFF2-40B4-BE49-F238E27FC236}">
                <a16:creationId xmlns:a16="http://schemas.microsoft.com/office/drawing/2014/main" id="{6FEE3EF5-12F3-02E7-8C9D-3462FDD05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61" y="661496"/>
            <a:ext cx="386208" cy="243754"/>
          </a:xfrm>
          <a:prstGeom prst="rect">
            <a:avLst/>
          </a:prstGeom>
        </p:spPr>
      </p:pic>
      <p:pic>
        <p:nvPicPr>
          <p:cNvPr id="9" name="Picture 8">
            <a:extLst>
              <a:ext uri="{FF2B5EF4-FFF2-40B4-BE49-F238E27FC236}">
                <a16:creationId xmlns:a16="http://schemas.microsoft.com/office/drawing/2014/main" id="{EDA99BDA-88C9-ED0B-A17E-D44BFC392C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258" y="665456"/>
            <a:ext cx="850390" cy="258933"/>
          </a:xfrm>
          <a:prstGeom prst="rect">
            <a:avLst/>
          </a:prstGeom>
        </p:spPr>
      </p:pic>
      <p:pic>
        <p:nvPicPr>
          <p:cNvPr id="2" name="Picture 1">
            <a:extLst>
              <a:ext uri="{FF2B5EF4-FFF2-40B4-BE49-F238E27FC236}">
                <a16:creationId xmlns:a16="http://schemas.microsoft.com/office/drawing/2014/main" id="{D1DE0518-E44D-3A26-BF95-814C4A832231}"/>
              </a:ext>
            </a:extLst>
          </p:cNvPr>
          <p:cNvPicPr>
            <a:picLocks noChangeAspect="1"/>
          </p:cNvPicPr>
          <p:nvPr/>
        </p:nvPicPr>
        <p:blipFill>
          <a:blip r:embed="rId8"/>
          <a:stretch>
            <a:fillRect/>
          </a:stretch>
        </p:blipFill>
        <p:spPr>
          <a:xfrm>
            <a:off x="1953993" y="286659"/>
            <a:ext cx="2795883" cy="3014217"/>
          </a:xfrm>
          <a:prstGeom prst="rect">
            <a:avLst/>
          </a:prstGeom>
        </p:spPr>
      </p:pic>
    </p:spTree>
    <p:extLst>
      <p:ext uri="{BB962C8B-B14F-4D97-AF65-F5344CB8AC3E}">
        <p14:creationId xmlns:p14="http://schemas.microsoft.com/office/powerpoint/2010/main" val="3114762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505A775-24A0-0612-5C38-E45212ECD62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 y="180"/>
            <a:ext cx="7559932" cy="5327470"/>
          </a:xfrm>
          <a:prstGeom prst="rect">
            <a:avLst/>
          </a:prstGeom>
        </p:spPr>
      </p:pic>
      <p:sp>
        <p:nvSpPr>
          <p:cNvPr id="4" name="Rechteck 3"/>
          <p:cNvSpPr/>
          <p:nvPr/>
        </p:nvSpPr>
        <p:spPr>
          <a:xfrm>
            <a:off x="1" y="716507"/>
            <a:ext cx="5261212" cy="3869141"/>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0" y="1207827"/>
            <a:ext cx="4769893" cy="2906973"/>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 y="1781143"/>
            <a:ext cx="4230806" cy="1752574"/>
          </a:xfrm>
          <a:prstGeom prst="rect">
            <a:avLst/>
          </a:prstGeom>
          <a:solidFill>
            <a:srgbClr val="B7850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1381" t="4145" r="1728" b="1684"/>
          <a:stretch/>
        </p:blipFill>
        <p:spPr>
          <a:xfrm>
            <a:off x="6541460" y="4351694"/>
            <a:ext cx="740225" cy="719449"/>
          </a:xfrm>
          <a:prstGeom prst="rect">
            <a:avLst/>
          </a:prstGeom>
        </p:spPr>
      </p:pic>
      <p:sp>
        <p:nvSpPr>
          <p:cNvPr id="11" name="Textfeld 10"/>
          <p:cNvSpPr txBox="1"/>
          <p:nvPr/>
        </p:nvSpPr>
        <p:spPr>
          <a:xfrm>
            <a:off x="223739" y="2217548"/>
            <a:ext cx="4698208" cy="523220"/>
          </a:xfrm>
          <a:prstGeom prst="rect">
            <a:avLst/>
          </a:prstGeom>
          <a:noFill/>
        </p:spPr>
        <p:txBody>
          <a:bodyPr wrap="square" rtlCol="0">
            <a:spAutoFit/>
          </a:bodyPr>
          <a:lstStyle/>
          <a:p>
            <a:r>
              <a:rPr lang="de-DE" sz="2800" b="1" dirty="0" smtClean="0">
                <a:solidFill>
                  <a:schemeClr val="bg1"/>
                </a:solidFill>
              </a:rPr>
              <a:t>Visualisierung </a:t>
            </a:r>
            <a:endParaRPr lang="en-GB" sz="4000" b="1" dirty="0">
              <a:solidFill>
                <a:schemeClr val="bg1"/>
              </a:solidFill>
            </a:endParaRPr>
          </a:p>
        </p:txBody>
      </p:sp>
    </p:spTree>
    <p:extLst>
      <p:ext uri="{BB962C8B-B14F-4D97-AF65-F5344CB8AC3E}">
        <p14:creationId xmlns:p14="http://schemas.microsoft.com/office/powerpoint/2010/main" val="3325717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4817660" y="0"/>
            <a:ext cx="2742014"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4929115" y="0"/>
            <a:ext cx="2630560"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5042847" y="0"/>
            <a:ext cx="2516828" cy="5327650"/>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3"/>
          <p:cNvSpPr txBox="1"/>
          <p:nvPr/>
        </p:nvSpPr>
        <p:spPr>
          <a:xfrm>
            <a:off x="5080923" y="156736"/>
            <a:ext cx="2326944" cy="369332"/>
          </a:xfrm>
          <a:prstGeom prst="rect">
            <a:avLst/>
          </a:prstGeom>
          <a:noFill/>
        </p:spPr>
        <p:txBody>
          <a:bodyPr wrap="square" rtlCol="0">
            <a:spAutoFit/>
          </a:bodyPr>
          <a:lstStyle/>
          <a:p>
            <a:r>
              <a:rPr lang="de-DE" sz="1800" b="1" dirty="0" smtClean="0">
                <a:solidFill>
                  <a:schemeClr val="bg1"/>
                </a:solidFill>
              </a:rPr>
              <a:t>Visualisierung</a:t>
            </a:r>
            <a:endParaRPr lang="de-DE" sz="1800" b="1" dirty="0">
              <a:solidFill>
                <a:schemeClr val="bg1"/>
              </a:solidFill>
            </a:endParaRPr>
          </a:p>
        </p:txBody>
      </p:sp>
      <p:sp>
        <p:nvSpPr>
          <p:cNvPr id="16" name="Rechteck 15"/>
          <p:cNvSpPr/>
          <p:nvPr/>
        </p:nvSpPr>
        <p:spPr>
          <a:xfrm>
            <a:off x="5080923" y="518013"/>
            <a:ext cx="2294507" cy="4832092"/>
          </a:xfrm>
          <a:prstGeom prst="rect">
            <a:avLst/>
          </a:prstGeom>
        </p:spPr>
        <p:txBody>
          <a:bodyPr wrap="square">
            <a:spAutoFit/>
          </a:bodyPr>
          <a:lstStyle/>
          <a:p>
            <a:pPr algn="just"/>
            <a:r>
              <a:rPr lang="de-DE" sz="1400" dirty="0">
                <a:solidFill>
                  <a:schemeClr val="bg1"/>
                </a:solidFill>
              </a:rPr>
              <a:t>Visualisierungsknoten unterstützen die </a:t>
            </a:r>
            <a:r>
              <a:rPr lang="de-DE" sz="1400" dirty="0" smtClean="0">
                <a:solidFill>
                  <a:schemeClr val="bg1"/>
                </a:solidFill>
              </a:rPr>
              <a:t>Nach-bearbeitung </a:t>
            </a:r>
            <a:r>
              <a:rPr lang="de-DE" sz="1400" dirty="0">
                <a:solidFill>
                  <a:schemeClr val="bg1"/>
                </a:solidFill>
              </a:rPr>
              <a:t>und das Rendern von Daten auf Supercomputern. </a:t>
            </a:r>
            <a:r>
              <a:rPr lang="de-DE" sz="1400" dirty="0" smtClean="0">
                <a:solidFill>
                  <a:schemeClr val="bg1"/>
                </a:solidFill>
              </a:rPr>
              <a:t>Über eine </a:t>
            </a:r>
            <a:r>
              <a:rPr lang="de-DE" sz="1400" dirty="0">
                <a:solidFill>
                  <a:schemeClr val="bg1"/>
                </a:solidFill>
              </a:rPr>
              <a:t>grafische Anmeldung (</a:t>
            </a:r>
            <a:r>
              <a:rPr lang="de-DE" sz="1400" dirty="0" smtClean="0">
                <a:solidFill>
                  <a:schemeClr val="bg1"/>
                </a:solidFill>
              </a:rPr>
              <a:t>VNC) ist Zugriff auf </a:t>
            </a:r>
            <a:r>
              <a:rPr lang="de-DE" sz="1400" dirty="0">
                <a:solidFill>
                  <a:schemeClr val="bg1"/>
                </a:solidFill>
              </a:rPr>
              <a:t>die </a:t>
            </a:r>
            <a:r>
              <a:rPr lang="de-DE" sz="1400" dirty="0" err="1" smtClean="0">
                <a:solidFill>
                  <a:schemeClr val="bg1"/>
                </a:solidFill>
              </a:rPr>
              <a:t>ge</a:t>
            </a:r>
            <a:r>
              <a:rPr lang="de-DE" sz="1400" dirty="0" smtClean="0">
                <a:solidFill>
                  <a:schemeClr val="bg1"/>
                </a:solidFill>
              </a:rPr>
              <a:t>-speicherten </a:t>
            </a:r>
            <a:r>
              <a:rPr lang="de-DE" sz="1400" dirty="0">
                <a:solidFill>
                  <a:schemeClr val="bg1"/>
                </a:solidFill>
              </a:rPr>
              <a:t>Daten </a:t>
            </a:r>
            <a:r>
              <a:rPr lang="de-DE" sz="1400" dirty="0" smtClean="0">
                <a:solidFill>
                  <a:schemeClr val="bg1"/>
                </a:solidFill>
              </a:rPr>
              <a:t>möglich. </a:t>
            </a:r>
            <a:endParaRPr lang="de-DE" sz="1400" dirty="0">
              <a:solidFill>
                <a:schemeClr val="bg1"/>
              </a:solidFill>
            </a:endParaRPr>
          </a:p>
          <a:p>
            <a:pPr algn="just"/>
            <a:endParaRPr lang="de-DE" sz="1400" dirty="0">
              <a:solidFill>
                <a:schemeClr val="bg1"/>
              </a:solidFill>
            </a:endParaRPr>
          </a:p>
          <a:p>
            <a:pPr algn="just"/>
            <a:r>
              <a:rPr lang="de-DE" sz="1400" dirty="0" smtClean="0">
                <a:solidFill>
                  <a:schemeClr val="bg1"/>
                </a:solidFill>
              </a:rPr>
              <a:t>HPC-</a:t>
            </a:r>
            <a:r>
              <a:rPr lang="de-DE" sz="1400" dirty="0">
                <a:solidFill>
                  <a:schemeClr val="bg1"/>
                </a:solidFill>
              </a:rPr>
              <a:t>N</a:t>
            </a:r>
            <a:r>
              <a:rPr lang="de-DE" sz="1400" dirty="0" smtClean="0">
                <a:solidFill>
                  <a:schemeClr val="bg1"/>
                </a:solidFill>
              </a:rPr>
              <a:t>utzer </a:t>
            </a:r>
            <a:r>
              <a:rPr lang="de-DE" sz="1400" dirty="0">
                <a:solidFill>
                  <a:schemeClr val="bg1"/>
                </a:solidFill>
              </a:rPr>
              <a:t>können die Visualisierung vor Ort durchführen, um eine externe Datenübertragung zu </a:t>
            </a:r>
            <a:r>
              <a:rPr lang="de-DE" sz="1400" dirty="0" smtClean="0">
                <a:solidFill>
                  <a:schemeClr val="bg1"/>
                </a:solidFill>
              </a:rPr>
              <a:t>vermeiden. </a:t>
            </a:r>
            <a:r>
              <a:rPr lang="de-DE" sz="1400" dirty="0">
                <a:solidFill>
                  <a:schemeClr val="bg1"/>
                </a:solidFill>
              </a:rPr>
              <a:t>Ein typischer Arbeitsablauf wird am Beispiel von </a:t>
            </a:r>
            <a:r>
              <a:rPr lang="de-DE" sz="1400" dirty="0" err="1">
                <a:solidFill>
                  <a:schemeClr val="bg1"/>
                </a:solidFill>
              </a:rPr>
              <a:t>Paraview</a:t>
            </a:r>
            <a:r>
              <a:rPr lang="de-DE" sz="1400" dirty="0">
                <a:solidFill>
                  <a:schemeClr val="bg1"/>
                </a:solidFill>
              </a:rPr>
              <a:t> </a:t>
            </a:r>
            <a:r>
              <a:rPr lang="de-DE" sz="1400" dirty="0" err="1">
                <a:solidFill>
                  <a:schemeClr val="bg1"/>
                </a:solidFill>
              </a:rPr>
              <a:t>Catalyst</a:t>
            </a:r>
            <a:r>
              <a:rPr lang="de-DE" sz="1400" dirty="0">
                <a:solidFill>
                  <a:schemeClr val="bg1"/>
                </a:solidFill>
              </a:rPr>
              <a:t> gezeigt. Der Vorteil der Zeitersparnis wird bei größeren Simulationen deutlicher und hilft den Benutzern, die </a:t>
            </a:r>
            <a:r>
              <a:rPr lang="de-DE" sz="1400" dirty="0" smtClean="0">
                <a:solidFill>
                  <a:schemeClr val="bg1"/>
                </a:solidFill>
              </a:rPr>
              <a:t>Rechen-ressourcen </a:t>
            </a:r>
            <a:r>
              <a:rPr lang="de-DE" sz="1400" dirty="0">
                <a:solidFill>
                  <a:schemeClr val="bg1"/>
                </a:solidFill>
              </a:rPr>
              <a:t>voll auszunutzen. </a:t>
            </a:r>
            <a:endParaRPr lang="en-DE" sz="1400" dirty="0">
              <a:solidFill>
                <a:schemeClr val="bg1"/>
              </a:solidFill>
            </a:endParaRPr>
          </a:p>
        </p:txBody>
      </p:sp>
      <p:sp>
        <p:nvSpPr>
          <p:cNvPr id="18" name="Rechteck 17"/>
          <p:cNvSpPr/>
          <p:nvPr/>
        </p:nvSpPr>
        <p:spPr>
          <a:xfrm flipV="1">
            <a:off x="-2" y="2287389"/>
            <a:ext cx="4817661" cy="45719"/>
          </a:xfrm>
          <a:prstGeom prst="rect">
            <a:avLst/>
          </a:prstGeom>
          <a:solidFill>
            <a:srgbClr val="B7850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Graphic 5">
            <a:extLst>
              <a:ext uri="{FF2B5EF4-FFF2-40B4-BE49-F238E27FC236}">
                <a16:creationId xmlns:a16="http://schemas.microsoft.com/office/drawing/2014/main" id="{1978FD11-0F4E-DA6D-64E1-7446EC88371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04334" y="2400843"/>
            <a:ext cx="4605001" cy="2755833"/>
          </a:xfrm>
          <a:prstGeom prst="rect">
            <a:avLst/>
          </a:prstGeom>
        </p:spPr>
      </p:pic>
      <p:pic>
        <p:nvPicPr>
          <p:cNvPr id="2" name="Graphic 1">
            <a:extLst>
              <a:ext uri="{FF2B5EF4-FFF2-40B4-BE49-F238E27FC236}">
                <a16:creationId xmlns:a16="http://schemas.microsoft.com/office/drawing/2014/main" id="{D4DAA419-B4CC-D1DB-3DDF-0AA6C1118C2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86629" y="195111"/>
            <a:ext cx="4470663" cy="2147326"/>
          </a:xfrm>
          <a:prstGeom prst="rect">
            <a:avLst/>
          </a:prstGeom>
        </p:spPr>
      </p:pic>
    </p:spTree>
    <p:extLst>
      <p:ext uri="{BB962C8B-B14F-4D97-AF65-F5344CB8AC3E}">
        <p14:creationId xmlns:p14="http://schemas.microsoft.com/office/powerpoint/2010/main" val="1839331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490</Words>
  <Application>Microsoft Office PowerPoint</Application>
  <PresentationFormat>Benutzerdefiniert</PresentationFormat>
  <Paragraphs>65</Paragraphs>
  <Slides>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A5 Cards</dc:title>
  <dc:creator>Miriam Koch</dc:creator>
  <cp:lastModifiedBy>Miriam Koch</cp:lastModifiedBy>
  <cp:revision>113</cp:revision>
  <dcterms:created xsi:type="dcterms:W3CDTF">2022-08-30T14:48:47Z</dcterms:created>
  <dcterms:modified xsi:type="dcterms:W3CDTF">2023-01-05T10:38:05Z</dcterms:modified>
</cp:coreProperties>
</file>