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7559675" cy="5327650"/>
  <p:notesSz cx="6858000" cy="9144000"/>
  <p:defaultTextStyle>
    <a:defPPr>
      <a:defRPr lang="en-US"/>
    </a:defPPr>
    <a:lvl1pPr marL="0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1pPr>
    <a:lvl2pPr marL="30929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2pPr>
    <a:lvl3pPr marL="618592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3pPr>
    <a:lvl4pPr marL="927887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4pPr>
    <a:lvl5pPr marL="1237183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5pPr>
    <a:lvl6pPr marL="1546479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6pPr>
    <a:lvl7pPr marL="1855775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7pPr>
    <a:lvl8pPr marL="2165071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8pPr>
    <a:lvl9pPr marL="2474366" algn="l" defTabSz="618592" rtl="0" eaLnBrk="1" latinLnBrk="0" hangingPunct="1">
      <a:defRPr sz="12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hel" initials="S" lastIdx="1" clrIdx="0">
    <p:extLst>
      <p:ext uri="{19B8F6BF-5375-455C-9EA6-DF929625EA0E}">
        <p15:presenceInfo xmlns:p15="http://schemas.microsoft.com/office/powerpoint/2012/main" userId="04edf698125099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8C00"/>
    <a:srgbClr val="E6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0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5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9T10:37:20.472" idx="1">
    <p:pos x="4763" y="0"/>
    <p:text>Copyright:
Forschungszentrum Jülich
https://www.fz-juelich.de/en/ias/jsc/systems/storage-systems/just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871910"/>
            <a:ext cx="6425724" cy="1854811"/>
          </a:xfrm>
        </p:spPr>
        <p:txBody>
          <a:bodyPr anchor="b"/>
          <a:lstStyle>
            <a:lvl1pPr algn="ctr">
              <a:defRPr sz="466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2798250"/>
            <a:ext cx="5669756" cy="1286282"/>
          </a:xfrm>
        </p:spPr>
        <p:txBody>
          <a:bodyPr/>
          <a:lstStyle>
            <a:lvl1pPr marL="0" indent="0" algn="ctr">
              <a:buNone/>
              <a:defRPr sz="1865"/>
            </a:lvl1pPr>
            <a:lvl2pPr marL="355199" indent="0" algn="ctr">
              <a:buNone/>
              <a:defRPr sz="1554"/>
            </a:lvl2pPr>
            <a:lvl3pPr marL="710397" indent="0" algn="ctr">
              <a:buNone/>
              <a:defRPr sz="1398"/>
            </a:lvl3pPr>
            <a:lvl4pPr marL="1065596" indent="0" algn="ctr">
              <a:buNone/>
              <a:defRPr sz="1243"/>
            </a:lvl4pPr>
            <a:lvl5pPr marL="1420795" indent="0" algn="ctr">
              <a:buNone/>
              <a:defRPr sz="1243"/>
            </a:lvl5pPr>
            <a:lvl6pPr marL="1775993" indent="0" algn="ctr">
              <a:buNone/>
              <a:defRPr sz="1243"/>
            </a:lvl6pPr>
            <a:lvl7pPr marL="2131192" indent="0" algn="ctr">
              <a:buNone/>
              <a:defRPr sz="1243"/>
            </a:lvl7pPr>
            <a:lvl8pPr marL="2486391" indent="0" algn="ctr">
              <a:buNone/>
              <a:defRPr sz="1243"/>
            </a:lvl8pPr>
            <a:lvl9pPr marL="2841589" indent="0" algn="ctr">
              <a:buNone/>
              <a:defRPr sz="1243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9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49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283648"/>
            <a:ext cx="1630055" cy="45149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283648"/>
            <a:ext cx="4795669" cy="451493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08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6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28214"/>
            <a:ext cx="6520220" cy="2216154"/>
          </a:xfrm>
        </p:spPr>
        <p:txBody>
          <a:bodyPr anchor="b"/>
          <a:lstStyle>
            <a:lvl1pPr>
              <a:defRPr sz="466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565334"/>
            <a:ext cx="6520220" cy="1165423"/>
          </a:xfrm>
        </p:spPr>
        <p:txBody>
          <a:bodyPr/>
          <a:lstStyle>
            <a:lvl1pPr marL="0" indent="0">
              <a:buNone/>
              <a:defRPr sz="1865">
                <a:solidFill>
                  <a:schemeClr val="tx1"/>
                </a:solidFill>
              </a:defRPr>
            </a:lvl1pPr>
            <a:lvl2pPr marL="355199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2pPr>
            <a:lvl3pPr marL="71039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3pPr>
            <a:lvl4pPr marL="1065596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4pPr>
            <a:lvl5pPr marL="1420795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5pPr>
            <a:lvl6pPr marL="1775993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6pPr>
            <a:lvl7pPr marL="2131192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7pPr>
            <a:lvl8pPr marL="2486391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8pPr>
            <a:lvl9pPr marL="2841589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18240"/>
            <a:ext cx="3212862" cy="338034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1418240"/>
            <a:ext cx="3212862" cy="338034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76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3649"/>
            <a:ext cx="6520220" cy="102976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06014"/>
            <a:ext cx="3198096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99" indent="0">
              <a:buNone/>
              <a:defRPr sz="1554" b="1"/>
            </a:lvl2pPr>
            <a:lvl3pPr marL="710397" indent="0">
              <a:buNone/>
              <a:defRPr sz="1398" b="1"/>
            </a:lvl3pPr>
            <a:lvl4pPr marL="1065596" indent="0">
              <a:buNone/>
              <a:defRPr sz="1243" b="1"/>
            </a:lvl4pPr>
            <a:lvl5pPr marL="1420795" indent="0">
              <a:buNone/>
              <a:defRPr sz="1243" b="1"/>
            </a:lvl5pPr>
            <a:lvl6pPr marL="1775993" indent="0">
              <a:buNone/>
              <a:defRPr sz="1243" b="1"/>
            </a:lvl6pPr>
            <a:lvl7pPr marL="2131192" indent="0">
              <a:buNone/>
              <a:defRPr sz="1243" b="1"/>
            </a:lvl7pPr>
            <a:lvl8pPr marL="2486391" indent="0">
              <a:buNone/>
              <a:defRPr sz="1243" b="1"/>
            </a:lvl8pPr>
            <a:lvl9pPr marL="2841589" indent="0">
              <a:buNone/>
              <a:defRPr sz="1243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46072"/>
            <a:ext cx="3198096" cy="286237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06014"/>
            <a:ext cx="3213847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99" indent="0">
              <a:buNone/>
              <a:defRPr sz="1554" b="1"/>
            </a:lvl2pPr>
            <a:lvl3pPr marL="710397" indent="0">
              <a:buNone/>
              <a:defRPr sz="1398" b="1"/>
            </a:lvl3pPr>
            <a:lvl4pPr marL="1065596" indent="0">
              <a:buNone/>
              <a:defRPr sz="1243" b="1"/>
            </a:lvl4pPr>
            <a:lvl5pPr marL="1420795" indent="0">
              <a:buNone/>
              <a:defRPr sz="1243" b="1"/>
            </a:lvl5pPr>
            <a:lvl6pPr marL="1775993" indent="0">
              <a:buNone/>
              <a:defRPr sz="1243" b="1"/>
            </a:lvl6pPr>
            <a:lvl7pPr marL="2131192" indent="0">
              <a:buNone/>
              <a:defRPr sz="1243" b="1"/>
            </a:lvl7pPr>
            <a:lvl8pPr marL="2486391" indent="0">
              <a:buNone/>
              <a:defRPr sz="1243" b="1"/>
            </a:lvl8pPr>
            <a:lvl9pPr marL="2841589" indent="0">
              <a:buNone/>
              <a:defRPr sz="1243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46072"/>
            <a:ext cx="3213847" cy="286237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94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81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0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5177"/>
            <a:ext cx="2438192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767084"/>
            <a:ext cx="3827085" cy="3786085"/>
          </a:xfrm>
        </p:spPr>
        <p:txBody>
          <a:bodyPr/>
          <a:lstStyle>
            <a:lvl1pPr>
              <a:defRPr sz="2486"/>
            </a:lvl1pPr>
            <a:lvl2pPr>
              <a:defRPr sz="2175"/>
            </a:lvl2pPr>
            <a:lvl3pPr>
              <a:defRPr sz="1865"/>
            </a:lvl3pPr>
            <a:lvl4pPr>
              <a:defRPr sz="1554"/>
            </a:lvl4pPr>
            <a:lvl5pPr>
              <a:defRPr sz="1554"/>
            </a:lvl5pPr>
            <a:lvl6pPr>
              <a:defRPr sz="1554"/>
            </a:lvl6pPr>
            <a:lvl7pPr>
              <a:defRPr sz="1554"/>
            </a:lvl7pPr>
            <a:lvl8pPr>
              <a:defRPr sz="1554"/>
            </a:lvl8pPr>
            <a:lvl9pPr>
              <a:defRPr sz="1554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598295"/>
            <a:ext cx="2438192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99" indent="0">
              <a:buNone/>
              <a:defRPr sz="1088"/>
            </a:lvl2pPr>
            <a:lvl3pPr marL="710397" indent="0">
              <a:buNone/>
              <a:defRPr sz="932"/>
            </a:lvl3pPr>
            <a:lvl4pPr marL="1065596" indent="0">
              <a:buNone/>
              <a:defRPr sz="777"/>
            </a:lvl4pPr>
            <a:lvl5pPr marL="1420795" indent="0">
              <a:buNone/>
              <a:defRPr sz="777"/>
            </a:lvl5pPr>
            <a:lvl6pPr marL="1775993" indent="0">
              <a:buNone/>
              <a:defRPr sz="777"/>
            </a:lvl6pPr>
            <a:lvl7pPr marL="2131192" indent="0">
              <a:buNone/>
              <a:defRPr sz="777"/>
            </a:lvl7pPr>
            <a:lvl8pPr marL="2486391" indent="0">
              <a:buNone/>
              <a:defRPr sz="777"/>
            </a:lvl8pPr>
            <a:lvl9pPr marL="2841589" indent="0">
              <a:buNone/>
              <a:defRPr sz="777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20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5177"/>
            <a:ext cx="2438192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767084"/>
            <a:ext cx="3827085" cy="3786085"/>
          </a:xfrm>
        </p:spPr>
        <p:txBody>
          <a:bodyPr anchor="t"/>
          <a:lstStyle>
            <a:lvl1pPr marL="0" indent="0">
              <a:buNone/>
              <a:defRPr sz="2486"/>
            </a:lvl1pPr>
            <a:lvl2pPr marL="355199" indent="0">
              <a:buNone/>
              <a:defRPr sz="2175"/>
            </a:lvl2pPr>
            <a:lvl3pPr marL="710397" indent="0">
              <a:buNone/>
              <a:defRPr sz="1865"/>
            </a:lvl3pPr>
            <a:lvl4pPr marL="1065596" indent="0">
              <a:buNone/>
              <a:defRPr sz="1554"/>
            </a:lvl4pPr>
            <a:lvl5pPr marL="1420795" indent="0">
              <a:buNone/>
              <a:defRPr sz="1554"/>
            </a:lvl5pPr>
            <a:lvl6pPr marL="1775993" indent="0">
              <a:buNone/>
              <a:defRPr sz="1554"/>
            </a:lvl6pPr>
            <a:lvl7pPr marL="2131192" indent="0">
              <a:buNone/>
              <a:defRPr sz="1554"/>
            </a:lvl7pPr>
            <a:lvl8pPr marL="2486391" indent="0">
              <a:buNone/>
              <a:defRPr sz="1554"/>
            </a:lvl8pPr>
            <a:lvl9pPr marL="2841589" indent="0">
              <a:buNone/>
              <a:defRPr sz="1554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598295"/>
            <a:ext cx="2438192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99" indent="0">
              <a:buNone/>
              <a:defRPr sz="1088"/>
            </a:lvl2pPr>
            <a:lvl3pPr marL="710397" indent="0">
              <a:buNone/>
              <a:defRPr sz="932"/>
            </a:lvl3pPr>
            <a:lvl4pPr marL="1065596" indent="0">
              <a:buNone/>
              <a:defRPr sz="777"/>
            </a:lvl4pPr>
            <a:lvl5pPr marL="1420795" indent="0">
              <a:buNone/>
              <a:defRPr sz="777"/>
            </a:lvl5pPr>
            <a:lvl6pPr marL="1775993" indent="0">
              <a:buNone/>
              <a:defRPr sz="777"/>
            </a:lvl6pPr>
            <a:lvl7pPr marL="2131192" indent="0">
              <a:buNone/>
              <a:defRPr sz="777"/>
            </a:lvl7pPr>
            <a:lvl8pPr marL="2486391" indent="0">
              <a:buNone/>
              <a:defRPr sz="777"/>
            </a:lvl8pPr>
            <a:lvl9pPr marL="2841589" indent="0">
              <a:buNone/>
              <a:defRPr sz="777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5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3649"/>
            <a:ext cx="6520220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18240"/>
            <a:ext cx="6520220" cy="3380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4937943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BF8E9-64C6-4C81-A766-2FFD53C86269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4937943"/>
            <a:ext cx="2551390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4937943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3FC39-D59D-4E1A-ADC7-CA4601DB695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69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0397" rtl="0" eaLnBrk="1" latinLnBrk="0" hangingPunct="1">
        <a:lnSpc>
          <a:spcPct val="90000"/>
        </a:lnSpc>
        <a:spcBef>
          <a:spcPct val="0"/>
        </a:spcBef>
        <a:buNone/>
        <a:defRPr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599" indent="-177599" algn="l" defTabSz="710397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32798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887997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+mn-lt"/>
          <a:ea typeface="+mn-ea"/>
          <a:cs typeface="+mn-cs"/>
        </a:defRPr>
      </a:lvl3pPr>
      <a:lvl4pPr marL="1243195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598394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953593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91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90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189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9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97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96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95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93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92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91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8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" y="716507"/>
            <a:ext cx="5261212" cy="3869141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/>
          <p:cNvSpPr/>
          <p:nvPr/>
        </p:nvSpPr>
        <p:spPr>
          <a:xfrm>
            <a:off x="0" y="1207827"/>
            <a:ext cx="4769893" cy="2906973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1" y="1781143"/>
            <a:ext cx="4230806" cy="1752574"/>
          </a:xfrm>
          <a:prstGeom prst="rect">
            <a:avLst/>
          </a:prstGeom>
          <a:solidFill>
            <a:srgbClr val="B7850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4145" r="1728" b="1684"/>
          <a:stretch/>
        </p:blipFill>
        <p:spPr>
          <a:xfrm>
            <a:off x="6541460" y="4351694"/>
            <a:ext cx="740225" cy="7194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23739" y="2217548"/>
            <a:ext cx="46982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Access </a:t>
            </a:r>
            <a:r>
              <a:rPr lang="de-DE" sz="2800" b="1" dirty="0" err="1">
                <a:solidFill>
                  <a:schemeClr val="bg1"/>
                </a:solidFill>
              </a:rPr>
              <a:t>to</a:t>
            </a:r>
            <a:r>
              <a:rPr lang="de-DE" sz="2800" b="1" dirty="0">
                <a:solidFill>
                  <a:schemeClr val="bg1"/>
                </a:solidFill>
              </a:rPr>
              <a:t> HPC System</a:t>
            </a:r>
          </a:p>
        </p:txBody>
      </p:sp>
    </p:spTree>
    <p:extLst>
      <p:ext uri="{BB962C8B-B14F-4D97-AF65-F5344CB8AC3E}">
        <p14:creationId xmlns:p14="http://schemas.microsoft.com/office/powerpoint/2010/main" val="15318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817660" y="0"/>
            <a:ext cx="2742014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4929115" y="0"/>
            <a:ext cx="2630560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5042847" y="0"/>
            <a:ext cx="2516828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hteck 15"/>
          <p:cNvSpPr/>
          <p:nvPr/>
        </p:nvSpPr>
        <p:spPr>
          <a:xfrm>
            <a:off x="5042846" y="149118"/>
            <a:ext cx="233258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After contacting the NCC, you will be directed to one of the HPC centres that matches your needs.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The procedure with which the access to HPC systems is granted varies for users from academia, public sector, SMEs and industry.</a:t>
            </a:r>
          </a:p>
          <a:p>
            <a:r>
              <a:rPr lang="en-GB" sz="1400" dirty="0">
                <a:solidFill>
                  <a:schemeClr val="bg1"/>
                </a:solidFill>
              </a:rPr>
              <a:t>You can obtain the access to an HPC system for a certain number of core-hours.</a:t>
            </a:r>
          </a:p>
          <a:p>
            <a:r>
              <a:rPr lang="en-GB" sz="1400" dirty="0">
                <a:solidFill>
                  <a:schemeClr val="bg1"/>
                </a:solidFill>
              </a:rPr>
              <a:t>A system is used by submitting jobs which are processed on the requested resources once they are available.</a:t>
            </a:r>
          </a:p>
          <a:p>
            <a:r>
              <a:rPr lang="en-GB" sz="1400" dirty="0">
                <a:solidFill>
                  <a:schemeClr val="bg1"/>
                </a:solidFill>
              </a:rPr>
              <a:t>The jobs can be submitted through user interfaces: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bg1"/>
                </a:solidFill>
              </a:rPr>
              <a:t>JupyterLab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Command line using </a:t>
            </a:r>
            <a:r>
              <a:rPr lang="en-GB" sz="1400" dirty="0" err="1">
                <a:solidFill>
                  <a:schemeClr val="bg1"/>
                </a:solidFill>
              </a:rPr>
              <a:t>ssh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Graphical user interface.</a:t>
            </a:r>
          </a:p>
        </p:txBody>
      </p:sp>
      <p:sp>
        <p:nvSpPr>
          <p:cNvPr id="18" name="Rechteck 17"/>
          <p:cNvSpPr/>
          <p:nvPr/>
        </p:nvSpPr>
        <p:spPr>
          <a:xfrm flipV="1">
            <a:off x="-2" y="3393813"/>
            <a:ext cx="4817661" cy="45719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61953D-FCC0-4C4D-984C-B124BFE79215}"/>
              </a:ext>
            </a:extLst>
          </p:cNvPr>
          <p:cNvGrpSpPr/>
          <p:nvPr/>
        </p:nvGrpSpPr>
        <p:grpSpPr>
          <a:xfrm>
            <a:off x="411119" y="644092"/>
            <a:ext cx="4179668" cy="523219"/>
            <a:chOff x="4363255" y="1897040"/>
            <a:chExt cx="7850940" cy="92333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7DAE018E-AE2B-0440-ACE9-D2A793C204CC}"/>
                </a:ext>
              </a:extLst>
            </p:cNvPr>
            <p:cNvSpPr/>
            <p:nvPr/>
          </p:nvSpPr>
          <p:spPr>
            <a:xfrm>
              <a:off x="4363255" y="1897040"/>
              <a:ext cx="2043448" cy="923330"/>
            </a:xfrm>
            <a:prstGeom prst="roundRect">
              <a:avLst/>
            </a:prstGeom>
            <a:solidFill>
              <a:schemeClr val="accent1">
                <a:alpha val="4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90000"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Users from </a:t>
              </a:r>
              <a:r>
                <a:rPr lang="en-GB" sz="1000" b="1" dirty="0">
                  <a:solidFill>
                    <a:schemeClr val="tx1"/>
                  </a:solidFill>
                </a:rPr>
                <a:t>academia</a:t>
              </a:r>
              <a:r>
                <a:rPr lang="en-GB" sz="1000" dirty="0">
                  <a:solidFill>
                    <a:schemeClr val="tx1"/>
                  </a:solidFill>
                </a:rPr>
                <a:t> or </a:t>
              </a:r>
              <a:r>
                <a:rPr lang="en-GB" sz="1000" b="1" dirty="0">
                  <a:solidFill>
                    <a:schemeClr val="tx1"/>
                  </a:solidFill>
                </a:rPr>
                <a:t>public sector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211637C-04EC-774C-BE83-9D745184D979}"/>
                </a:ext>
              </a:extLst>
            </p:cNvPr>
            <p:cNvSpPr/>
            <p:nvPr/>
          </p:nvSpPr>
          <p:spPr>
            <a:xfrm>
              <a:off x="6963713" y="1897040"/>
              <a:ext cx="1876023" cy="923330"/>
            </a:xfrm>
            <a:prstGeom prst="roundRect">
              <a:avLst/>
            </a:prstGeom>
            <a:solidFill>
              <a:schemeClr val="accent1">
                <a:alpha val="4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b="1" dirty="0"/>
                <a:t>Public funding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BA420F4-4BA2-C947-A513-D33C2EC84264}"/>
                </a:ext>
              </a:extLst>
            </p:cNvPr>
            <p:cNvSpPr/>
            <p:nvPr/>
          </p:nvSpPr>
          <p:spPr>
            <a:xfrm>
              <a:off x="9396744" y="1897040"/>
              <a:ext cx="2817451" cy="913672"/>
            </a:xfrm>
            <a:prstGeom prst="roundRect">
              <a:avLst/>
            </a:prstGeom>
            <a:solidFill>
              <a:schemeClr val="accent1">
                <a:alpha val="4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/>
                <a:t>Submit a </a:t>
              </a:r>
              <a:r>
                <a:rPr lang="en-GB" sz="1000" b="1" dirty="0"/>
                <a:t>proposal</a:t>
              </a:r>
              <a:r>
                <a:rPr lang="en-GB" sz="1000" dirty="0"/>
                <a:t> for a </a:t>
              </a:r>
              <a:r>
                <a:rPr lang="en-GB" sz="1000" b="1" dirty="0"/>
                <a:t>GCS</a:t>
              </a:r>
              <a:r>
                <a:rPr lang="en-GB" sz="1000" dirty="0"/>
                <a:t> or </a:t>
              </a:r>
              <a:r>
                <a:rPr lang="en-GB" sz="1000" b="1" dirty="0"/>
                <a:t>PRACE</a:t>
              </a:r>
              <a:r>
                <a:rPr lang="en-GB" sz="1000" dirty="0"/>
                <a:t> project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3FDA12F-D482-7F46-9711-2383D965D216}"/>
                </a:ext>
              </a:extLst>
            </p:cNvPr>
            <p:cNvCxnSpPr>
              <a:stCxn id="21" idx="3"/>
              <a:endCxn id="22" idx="1"/>
            </p:cNvCxnSpPr>
            <p:nvPr/>
          </p:nvCxnSpPr>
          <p:spPr>
            <a:xfrm>
              <a:off x="6406703" y="2358705"/>
              <a:ext cx="557010" cy="0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7B0323-4CF6-504F-BDB9-3BDDECFC02F3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8839736" y="2353876"/>
              <a:ext cx="557008" cy="4830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A960AA-8B8D-B64E-8C20-7998F11B6270}"/>
              </a:ext>
            </a:extLst>
          </p:cNvPr>
          <p:cNvGrpSpPr/>
          <p:nvPr/>
        </p:nvGrpSpPr>
        <p:grpSpPr>
          <a:xfrm>
            <a:off x="370175" y="1478453"/>
            <a:ext cx="4266272" cy="1517296"/>
            <a:chOff x="3788085" y="3596424"/>
            <a:chExt cx="8255452" cy="247031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E0B1E9-C76A-3844-8D75-49B2CECB552D}"/>
                </a:ext>
              </a:extLst>
            </p:cNvPr>
            <p:cNvGrpSpPr/>
            <p:nvPr/>
          </p:nvGrpSpPr>
          <p:grpSpPr>
            <a:xfrm>
              <a:off x="3788085" y="3596424"/>
              <a:ext cx="8255452" cy="2470317"/>
              <a:chOff x="4396345" y="3376034"/>
              <a:chExt cx="8255452" cy="2470317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C04F1DDF-48D9-944B-8A8C-0D450D71B482}"/>
                  </a:ext>
                </a:extLst>
              </p:cNvPr>
              <p:cNvSpPr/>
              <p:nvPr/>
            </p:nvSpPr>
            <p:spPr>
              <a:xfrm>
                <a:off x="4396345" y="4143988"/>
                <a:ext cx="1617553" cy="932126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/>
                  <a:t>Users from </a:t>
                </a:r>
                <a:r>
                  <a:rPr lang="en-GB" sz="1000" b="1" dirty="0"/>
                  <a:t>SMEs</a:t>
                </a:r>
                <a:r>
                  <a:rPr lang="en-GB" sz="1000" dirty="0"/>
                  <a:t> or </a:t>
                </a:r>
                <a:r>
                  <a:rPr lang="en-GB" sz="1000" b="1" dirty="0"/>
                  <a:t>industry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2A06FE57-FFBE-004F-B7B5-ADFD358BB281}"/>
                  </a:ext>
                </a:extLst>
              </p:cNvPr>
              <p:cNvSpPr/>
              <p:nvPr/>
            </p:nvSpPr>
            <p:spPr>
              <a:xfrm>
                <a:off x="6771269" y="3376034"/>
                <a:ext cx="3405165" cy="539736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86400" rIns="86400" rtlCol="0" anchor="ctr"/>
              <a:lstStyle/>
              <a:p>
                <a:pPr algn="ctr"/>
                <a:r>
                  <a:rPr lang="en-GB" sz="1000" b="1" dirty="0">
                    <a:solidFill>
                      <a:schemeClr val="tx1"/>
                    </a:solidFill>
                  </a:rPr>
                  <a:t>Pay</a:t>
                </a:r>
                <a:r>
                  <a:rPr lang="en-GB" sz="1000" dirty="0">
                    <a:solidFill>
                      <a:schemeClr val="tx1"/>
                    </a:solidFill>
                  </a:rPr>
                  <a:t> per amount of core-hours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C1E7AA9-F2DA-5243-B30B-5C80CBA4D678}"/>
                  </a:ext>
                </a:extLst>
              </p:cNvPr>
              <p:cNvSpPr/>
              <p:nvPr/>
            </p:nvSpPr>
            <p:spPr>
              <a:xfrm>
                <a:off x="6766401" y="4119527"/>
                <a:ext cx="3405167" cy="997542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/>
                  <a:t>Publicly funded </a:t>
                </a:r>
                <a:r>
                  <a:rPr lang="en-GB" sz="1000" dirty="0"/>
                  <a:t>time limited industry related projects (e.g., </a:t>
                </a:r>
                <a:r>
                  <a:rPr lang="en-GB" sz="1000" b="1" dirty="0"/>
                  <a:t>FF4EuroHPC</a:t>
                </a:r>
                <a:r>
                  <a:rPr lang="en-GB" sz="1000" dirty="0"/>
                  <a:t>)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E8827390-F399-3F43-BCB5-909CF8742BD6}"/>
                  </a:ext>
                </a:extLst>
              </p:cNvPr>
              <p:cNvSpPr/>
              <p:nvPr/>
            </p:nvSpPr>
            <p:spPr>
              <a:xfrm>
                <a:off x="6766401" y="5318870"/>
                <a:ext cx="3373528" cy="526695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/>
                  <a:t>Collaboration with </a:t>
                </a:r>
                <a:r>
                  <a:rPr lang="en-GB" sz="1000" b="1" dirty="0"/>
                  <a:t>academia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3DC0FB0-F92A-284C-8300-DDFDAB18B575}"/>
                  </a:ext>
                </a:extLst>
              </p:cNvPr>
              <p:cNvSpPr/>
              <p:nvPr/>
            </p:nvSpPr>
            <p:spPr>
              <a:xfrm>
                <a:off x="10608084" y="5319656"/>
                <a:ext cx="2043713" cy="526695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/>
                  <a:t>Publish</a:t>
                </a:r>
                <a:r>
                  <a:rPr lang="en-GB" sz="1000" dirty="0"/>
                  <a:t> results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BF55659-8CF6-4440-92B2-1079F3E0BFD0}"/>
                  </a:ext>
                </a:extLst>
              </p:cNvPr>
              <p:cNvCxnSpPr>
                <a:cxnSpLocks/>
                <a:stCxn id="31" idx="3"/>
                <a:endCxn id="32" idx="1"/>
              </p:cNvCxnSpPr>
              <p:nvPr/>
            </p:nvCxnSpPr>
            <p:spPr>
              <a:xfrm flipV="1">
                <a:off x="6013898" y="3645902"/>
                <a:ext cx="757371" cy="964148"/>
              </a:xfrm>
              <a:prstGeom prst="straightConnector1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89DD3E6-84C1-8C42-8C76-62337AA5C119}"/>
                  </a:ext>
                </a:extLst>
              </p:cNvPr>
              <p:cNvCxnSpPr>
                <a:cxnSpLocks/>
                <a:stCxn id="31" idx="3"/>
                <a:endCxn id="33" idx="1"/>
              </p:cNvCxnSpPr>
              <p:nvPr/>
            </p:nvCxnSpPr>
            <p:spPr>
              <a:xfrm>
                <a:off x="6013898" y="4610051"/>
                <a:ext cx="752502" cy="8248"/>
              </a:xfrm>
              <a:prstGeom prst="straightConnector1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C1F6676-6D59-F440-8A24-8165295E3440}"/>
                  </a:ext>
                </a:extLst>
              </p:cNvPr>
              <p:cNvCxnSpPr>
                <a:cxnSpLocks/>
                <a:stCxn id="31" idx="3"/>
                <a:endCxn id="34" idx="1"/>
              </p:cNvCxnSpPr>
              <p:nvPr/>
            </p:nvCxnSpPr>
            <p:spPr>
              <a:xfrm>
                <a:off x="6013898" y="4610050"/>
                <a:ext cx="752502" cy="972167"/>
              </a:xfrm>
              <a:prstGeom prst="straightConnector1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E432394-BFE1-3742-849B-02D466BF2123}"/>
                  </a:ext>
                </a:extLst>
              </p:cNvPr>
              <p:cNvCxnSpPr>
                <a:cxnSpLocks/>
                <a:stCxn id="34" idx="3"/>
                <a:endCxn id="35" idx="1"/>
              </p:cNvCxnSpPr>
              <p:nvPr/>
            </p:nvCxnSpPr>
            <p:spPr>
              <a:xfrm>
                <a:off x="10139929" y="5582217"/>
                <a:ext cx="468155" cy="786"/>
              </a:xfrm>
              <a:prstGeom prst="straightConnector1">
                <a:avLst/>
              </a:prstGeom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B1A9239-4BB6-D04C-98AE-973D8C39742C}"/>
                </a:ext>
              </a:extLst>
            </p:cNvPr>
            <p:cNvSpPr/>
            <p:nvPr/>
          </p:nvSpPr>
          <p:spPr>
            <a:xfrm>
              <a:off x="9999824" y="4339917"/>
              <a:ext cx="1876130" cy="997543"/>
            </a:xfrm>
            <a:prstGeom prst="roundRect">
              <a:avLst/>
            </a:prstGeom>
            <a:solidFill>
              <a:schemeClr val="accent1">
                <a:alpha val="40000"/>
              </a:scheme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b="1" dirty="0"/>
                <a:t>Proposal </a:t>
              </a:r>
              <a:r>
                <a:rPr lang="en-GB" sz="1000" dirty="0"/>
                <a:t>and confidential </a:t>
              </a:r>
              <a:r>
                <a:rPr lang="en-GB" sz="1000" b="1" dirty="0"/>
                <a:t>final report</a:t>
              </a:r>
              <a:endParaRPr lang="en-GB" sz="1000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5D40BA-5201-7F45-AAF0-ED0DF801D394}"/>
                </a:ext>
              </a:extLst>
            </p:cNvPr>
            <p:cNvCxnSpPr>
              <a:cxnSpLocks/>
              <a:stCxn id="33" idx="3"/>
              <a:endCxn id="29" idx="1"/>
            </p:cNvCxnSpPr>
            <p:nvPr/>
          </p:nvCxnSpPr>
          <p:spPr>
            <a:xfrm>
              <a:off x="9563307" y="4838689"/>
              <a:ext cx="436516" cy="0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4D47854-CB72-E64E-B221-AB78EB7D01DA}"/>
              </a:ext>
            </a:extLst>
          </p:cNvPr>
          <p:cNvGrpSpPr/>
          <p:nvPr/>
        </p:nvGrpSpPr>
        <p:grpSpPr>
          <a:xfrm rot="16200000">
            <a:off x="1783478" y="2068301"/>
            <a:ext cx="1487432" cy="4390100"/>
            <a:chOff x="7739678" y="1173143"/>
            <a:chExt cx="3988263" cy="6309715"/>
          </a:xfrm>
          <a:solidFill>
            <a:schemeClr val="bg2"/>
          </a:solidFill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D4B0008-33D1-B34D-BAC0-E0D53AF9AD21}"/>
                </a:ext>
              </a:extLst>
            </p:cNvPr>
            <p:cNvGrpSpPr/>
            <p:nvPr/>
          </p:nvGrpSpPr>
          <p:grpSpPr>
            <a:xfrm>
              <a:off x="7739678" y="1173143"/>
              <a:ext cx="3002273" cy="6309715"/>
              <a:chOff x="7921717" y="876850"/>
              <a:chExt cx="3002273" cy="6309715"/>
            </a:xfrm>
            <a:grpFill/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5D09EC26-E90C-2E4E-8DEC-88B0E7385656}"/>
                  </a:ext>
                </a:extLst>
              </p:cNvPr>
              <p:cNvSpPr/>
              <p:nvPr/>
            </p:nvSpPr>
            <p:spPr>
              <a:xfrm rot="5400000">
                <a:off x="8178266" y="1109095"/>
                <a:ext cx="1467486" cy="1002996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/>
                  <a:t>Submit </a:t>
                </a:r>
                <a:r>
                  <a:rPr lang="en-GB" sz="1000" dirty="0"/>
                  <a:t>the job</a:t>
                </a:r>
                <a:endParaRPr lang="en-GB" sz="1000" b="1" dirty="0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734415FB-2E9C-D546-9BB0-7D68ABC053BF}"/>
                  </a:ext>
                </a:extLst>
              </p:cNvPr>
              <p:cNvSpPr/>
              <p:nvPr/>
            </p:nvSpPr>
            <p:spPr>
              <a:xfrm rot="5400000">
                <a:off x="8014059" y="2847772"/>
                <a:ext cx="1795892" cy="1370372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/>
                  <a:t>Job is </a:t>
                </a:r>
                <a:r>
                  <a:rPr lang="en-GB" sz="1000" b="1" dirty="0"/>
                  <a:t>queued </a:t>
                </a:r>
                <a:r>
                  <a:rPr lang="en-GB" sz="1000" dirty="0"/>
                  <a:t>until the resources are available</a:t>
                </a:r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D3D0B12-30C0-0F4C-8281-FB1D8BA88E4A}"/>
                  </a:ext>
                </a:extLst>
              </p:cNvPr>
              <p:cNvSpPr/>
              <p:nvPr/>
            </p:nvSpPr>
            <p:spPr>
              <a:xfrm rot="5400000">
                <a:off x="7693057" y="4977324"/>
                <a:ext cx="2437901" cy="1980581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/>
                  <a:t>Job is </a:t>
                </a:r>
                <a:r>
                  <a:rPr lang="en-GB" sz="1000" b="1" dirty="0"/>
                  <a:t>processed </a:t>
                </a:r>
                <a:r>
                  <a:rPr lang="en-GB" sz="1000" dirty="0"/>
                  <a:t>with the requested resources (computing nodes / cores, duration etc.)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CC6570D5-56F2-5F49-A092-1D1612489E92}"/>
                  </a:ext>
                </a:extLst>
              </p:cNvPr>
              <p:cNvCxnSpPr>
                <a:cxnSpLocks/>
                <a:stCxn id="63" idx="3"/>
                <a:endCxn id="64" idx="1"/>
              </p:cNvCxnSpPr>
              <p:nvPr/>
            </p:nvCxnSpPr>
            <p:spPr>
              <a:xfrm rot="5400000">
                <a:off x="8766669" y="2489672"/>
                <a:ext cx="290676" cy="5"/>
              </a:xfrm>
              <a:prstGeom prst="straightConnector1">
                <a:avLst/>
              </a:prstGeom>
              <a:grpFill/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38410DCF-551E-EF42-9EF3-2A5EBCEDD4BE}"/>
                  </a:ext>
                </a:extLst>
              </p:cNvPr>
              <p:cNvCxnSpPr>
                <a:cxnSpLocks/>
                <a:stCxn id="64" idx="3"/>
                <a:endCxn id="65" idx="1"/>
              </p:cNvCxnSpPr>
              <p:nvPr/>
            </p:nvCxnSpPr>
            <p:spPr>
              <a:xfrm rot="5400000" flipV="1">
                <a:off x="8753124" y="4589783"/>
                <a:ext cx="317761" cy="3"/>
              </a:xfrm>
              <a:prstGeom prst="straightConnector1">
                <a:avLst/>
              </a:prstGeom>
              <a:grpFill/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B36F1C02-8AC2-2048-96BE-532A4D1C3240}"/>
                  </a:ext>
                </a:extLst>
              </p:cNvPr>
              <p:cNvSpPr/>
              <p:nvPr/>
            </p:nvSpPr>
            <p:spPr>
              <a:xfrm rot="5400000">
                <a:off x="9625113" y="3132026"/>
                <a:ext cx="1795893" cy="801861"/>
              </a:xfrm>
              <a:prstGeom prst="roundRect">
                <a:avLst/>
              </a:prstGeom>
              <a:solidFill>
                <a:schemeClr val="accent1">
                  <a:alpha val="40000"/>
                </a:schemeClr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/>
                  <a:t>Monitor </a:t>
                </a:r>
                <a:r>
                  <a:rPr lang="en-GB" sz="1000" dirty="0"/>
                  <a:t>the job</a:t>
                </a:r>
                <a:endParaRPr lang="en-GB" sz="1000" b="1" dirty="0"/>
              </a:p>
            </p:txBody>
          </p:sp>
          <p:cxnSp>
            <p:nvCxnSpPr>
              <p:cNvPr id="69" name="Elbow Connector 68">
                <a:extLst>
                  <a:ext uri="{FF2B5EF4-FFF2-40B4-BE49-F238E27FC236}">
                    <a16:creationId xmlns:a16="http://schemas.microsoft.com/office/drawing/2014/main" id="{BAE1A9AD-A0B4-6346-BD27-0B06D3A8E1FC}"/>
                  </a:ext>
                </a:extLst>
              </p:cNvPr>
              <p:cNvCxnSpPr>
                <a:cxnSpLocks/>
                <a:stCxn id="63" idx="0"/>
                <a:endCxn id="68" idx="1"/>
              </p:cNvCxnSpPr>
              <p:nvPr/>
            </p:nvCxnSpPr>
            <p:spPr>
              <a:xfrm rot="10800000" flipH="1" flipV="1">
                <a:off x="9413508" y="1610593"/>
                <a:ext cx="1109551" cy="1024417"/>
              </a:xfrm>
              <a:prstGeom prst="bentConnector2">
                <a:avLst/>
              </a:prstGeom>
              <a:grpFill/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31804149-22D8-5040-9FD4-4092C6898BC0}"/>
                  </a:ext>
                </a:extLst>
              </p:cNvPr>
              <p:cNvCxnSpPr>
                <a:cxnSpLocks/>
                <a:stCxn id="64" idx="0"/>
              </p:cNvCxnSpPr>
              <p:nvPr/>
            </p:nvCxnSpPr>
            <p:spPr>
              <a:xfrm rot="5400000" flipV="1">
                <a:off x="9848714" y="3281440"/>
                <a:ext cx="0" cy="503040"/>
              </a:xfrm>
              <a:prstGeom prst="straightConnector1">
                <a:avLst/>
              </a:prstGeom>
              <a:grpFill/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Elbow Connector 70">
                <a:extLst>
                  <a:ext uri="{FF2B5EF4-FFF2-40B4-BE49-F238E27FC236}">
                    <a16:creationId xmlns:a16="http://schemas.microsoft.com/office/drawing/2014/main" id="{75117BAB-DCC4-2940-B7F6-E86D1EEF331D}"/>
                  </a:ext>
                </a:extLst>
              </p:cNvPr>
              <p:cNvCxnSpPr>
                <a:cxnSpLocks/>
                <a:stCxn id="65" idx="0"/>
                <a:endCxn id="68" idx="3"/>
              </p:cNvCxnSpPr>
              <p:nvPr/>
            </p:nvCxnSpPr>
            <p:spPr>
              <a:xfrm flipV="1">
                <a:off x="9902296" y="4430904"/>
                <a:ext cx="620763" cy="1536713"/>
              </a:xfrm>
              <a:prstGeom prst="bentConnector2">
                <a:avLst/>
              </a:prstGeom>
              <a:grpFill/>
              <a:ln w="2540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C678114-6CF4-1844-8237-FF1FEA34D838}"/>
                </a:ext>
              </a:extLst>
            </p:cNvPr>
            <p:cNvSpPr txBox="1"/>
            <p:nvPr/>
          </p:nvSpPr>
          <p:spPr>
            <a:xfrm rot="5400000">
              <a:off x="9780786" y="3807157"/>
              <a:ext cx="3192854" cy="701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How to Use an HPC System?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77D74E65-AD35-784E-9967-7A291F074076}"/>
              </a:ext>
            </a:extLst>
          </p:cNvPr>
          <p:cNvSpPr txBox="1"/>
          <p:nvPr/>
        </p:nvSpPr>
        <p:spPr>
          <a:xfrm>
            <a:off x="685423" y="238241"/>
            <a:ext cx="3631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Who and How Obtains the Access?</a:t>
            </a:r>
          </a:p>
        </p:txBody>
      </p:sp>
    </p:spTree>
    <p:extLst>
      <p:ext uri="{BB962C8B-B14F-4D97-AF65-F5344CB8AC3E}">
        <p14:creationId xmlns:p14="http://schemas.microsoft.com/office/powerpoint/2010/main" val="374185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7"/>
          <a:stretch/>
        </p:blipFill>
        <p:spPr bwMode="auto">
          <a:xfrm>
            <a:off x="-1" y="0"/>
            <a:ext cx="7559041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" y="716507"/>
            <a:ext cx="5261212" cy="3869141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/>
          <p:cNvSpPr/>
          <p:nvPr/>
        </p:nvSpPr>
        <p:spPr>
          <a:xfrm>
            <a:off x="0" y="1207827"/>
            <a:ext cx="4769893" cy="2906973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1" y="1781143"/>
            <a:ext cx="4230806" cy="1752574"/>
          </a:xfrm>
          <a:prstGeom prst="rect">
            <a:avLst/>
          </a:prstGeom>
          <a:solidFill>
            <a:srgbClr val="B7850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4145" r="1728" b="1684"/>
          <a:stretch/>
        </p:blipFill>
        <p:spPr>
          <a:xfrm>
            <a:off x="6541460" y="4351694"/>
            <a:ext cx="740225" cy="7194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23739" y="2389467"/>
            <a:ext cx="469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215739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817660" y="0"/>
            <a:ext cx="2742014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4929115" y="0"/>
            <a:ext cx="2630560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5042847" y="0"/>
            <a:ext cx="2516828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>
            <a:off x="5080923" y="423436"/>
            <a:ext cx="232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Data Management</a:t>
            </a:r>
          </a:p>
        </p:txBody>
      </p:sp>
      <p:sp>
        <p:nvSpPr>
          <p:cNvPr id="16" name="Rechteck 15"/>
          <p:cNvSpPr/>
          <p:nvPr/>
        </p:nvSpPr>
        <p:spPr>
          <a:xfrm>
            <a:off x="5080923" y="792768"/>
            <a:ext cx="20773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400" dirty="0">
                <a:solidFill>
                  <a:schemeClr val="bg1"/>
                </a:solidFill>
              </a:rPr>
              <a:t>In HPC-projects </a:t>
            </a:r>
            <a:r>
              <a:rPr lang="de-DE" sz="1400" dirty="0" err="1">
                <a:solidFill>
                  <a:schemeClr val="bg1"/>
                </a:solidFill>
              </a:rPr>
              <a:t>typically</a:t>
            </a:r>
            <a:r>
              <a:rPr lang="de-DE" sz="1400" dirty="0">
                <a:solidFill>
                  <a:schemeClr val="bg1"/>
                </a:solidFill>
              </a:rPr>
              <a:t> large </a:t>
            </a:r>
            <a:r>
              <a:rPr lang="de-DE" sz="1400" dirty="0" err="1">
                <a:solidFill>
                  <a:schemeClr val="bg1"/>
                </a:solidFill>
              </a:rPr>
              <a:t>amounts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data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are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created</a:t>
            </a:r>
            <a:r>
              <a:rPr lang="de-DE" sz="1400" dirty="0">
                <a:solidFill>
                  <a:schemeClr val="bg1"/>
                </a:solidFill>
              </a:rPr>
              <a:t>. </a:t>
            </a:r>
            <a:r>
              <a:rPr lang="de-DE" sz="1400" dirty="0" err="1">
                <a:solidFill>
                  <a:schemeClr val="bg1"/>
                </a:solidFill>
              </a:rPr>
              <a:t>To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optimize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performance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various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stor-age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systems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exist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which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are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meant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be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used</a:t>
            </a:r>
            <a:r>
              <a:rPr lang="de-DE" sz="1400" dirty="0">
                <a:solidFill>
                  <a:schemeClr val="bg1"/>
                </a:solidFill>
              </a:rPr>
              <a:t> at different </a:t>
            </a:r>
            <a:r>
              <a:rPr lang="de-DE" sz="1400" dirty="0" err="1">
                <a:solidFill>
                  <a:schemeClr val="bg1"/>
                </a:solidFill>
              </a:rPr>
              <a:t>stages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workflow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a </a:t>
            </a:r>
            <a:r>
              <a:rPr lang="de-DE" sz="1400" dirty="0" err="1">
                <a:solidFill>
                  <a:schemeClr val="bg1"/>
                </a:solidFill>
              </a:rPr>
              <a:t>project</a:t>
            </a:r>
            <a:r>
              <a:rPr lang="de-DE" sz="1400" dirty="0">
                <a:solidFill>
                  <a:schemeClr val="bg1"/>
                </a:solidFill>
              </a:rPr>
              <a:t>. An </a:t>
            </a:r>
            <a:r>
              <a:rPr lang="de-DE" sz="1400" dirty="0" err="1">
                <a:solidFill>
                  <a:schemeClr val="bg1"/>
                </a:solidFill>
              </a:rPr>
              <a:t>example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handling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data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within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work-flow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one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project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shown</a:t>
            </a:r>
            <a:r>
              <a:rPr lang="de-DE" sz="1400" dirty="0">
                <a:solidFill>
                  <a:schemeClr val="bg1"/>
                </a:solidFill>
              </a:rPr>
              <a:t> on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left</a:t>
            </a:r>
            <a:r>
              <a:rPr lang="de-DE" sz="1400" dirty="0">
                <a:solidFill>
                  <a:schemeClr val="bg1"/>
                </a:solidFill>
              </a:rPr>
              <a:t>. </a:t>
            </a:r>
            <a:r>
              <a:rPr lang="de-DE" sz="1400" dirty="0" err="1">
                <a:solidFill>
                  <a:schemeClr val="bg1"/>
                </a:solidFill>
              </a:rPr>
              <a:t>Here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data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located</a:t>
            </a:r>
            <a:r>
              <a:rPr lang="de-DE" sz="1400" dirty="0">
                <a:solidFill>
                  <a:schemeClr val="bg1"/>
                </a:solidFill>
              </a:rPr>
              <a:t> on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home</a:t>
            </a:r>
            <a:r>
              <a:rPr lang="de-DE" sz="1400" dirty="0">
                <a:solidFill>
                  <a:schemeClr val="bg1"/>
                </a:solidFill>
              </a:rPr>
              <a:t>-, </a:t>
            </a:r>
            <a:r>
              <a:rPr lang="de-DE" sz="1400" dirty="0" err="1">
                <a:solidFill>
                  <a:schemeClr val="bg1"/>
                </a:solidFill>
              </a:rPr>
              <a:t>scratch</a:t>
            </a:r>
            <a:r>
              <a:rPr lang="de-DE" sz="1400" dirty="0">
                <a:solidFill>
                  <a:schemeClr val="bg1"/>
                </a:solidFill>
              </a:rPr>
              <a:t>-, </a:t>
            </a:r>
            <a:r>
              <a:rPr lang="de-DE" sz="1400" dirty="0" err="1">
                <a:solidFill>
                  <a:schemeClr val="bg1"/>
                </a:solidFill>
              </a:rPr>
              <a:t>project</a:t>
            </a:r>
            <a:r>
              <a:rPr lang="de-DE" sz="1400" dirty="0">
                <a:solidFill>
                  <a:schemeClr val="bg1"/>
                </a:solidFill>
              </a:rPr>
              <a:t>-, </a:t>
            </a:r>
            <a:r>
              <a:rPr lang="de-DE" sz="1400" dirty="0" err="1">
                <a:solidFill>
                  <a:schemeClr val="bg1"/>
                </a:solidFill>
              </a:rPr>
              <a:t>and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archive-storage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sys-tems</a:t>
            </a:r>
            <a:r>
              <a:rPr lang="de-DE" sz="1400" dirty="0">
                <a:solidFill>
                  <a:schemeClr val="bg1"/>
                </a:solidFill>
              </a:rPr>
              <a:t>. The </a:t>
            </a:r>
            <a:r>
              <a:rPr lang="de-DE" sz="1400" dirty="0" err="1">
                <a:solidFill>
                  <a:schemeClr val="bg1"/>
                </a:solidFill>
              </a:rPr>
              <a:t>special</a:t>
            </a:r>
            <a:r>
              <a:rPr lang="de-DE" sz="1400" dirty="0">
                <a:solidFill>
                  <a:schemeClr val="bg1"/>
                </a:solidFill>
              </a:rPr>
              <a:t> proper-</a:t>
            </a:r>
            <a:r>
              <a:rPr lang="de-DE" sz="1400" dirty="0" err="1">
                <a:solidFill>
                  <a:schemeClr val="bg1"/>
                </a:solidFill>
              </a:rPr>
              <a:t>ties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storage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sys-tems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briefly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indicated</a:t>
            </a:r>
            <a:r>
              <a:rPr lang="de-DE" sz="1400" dirty="0">
                <a:solidFill>
                  <a:schemeClr val="bg1"/>
                </a:solidFill>
              </a:rPr>
              <a:t>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 flipV="1">
            <a:off x="-2" y="3927213"/>
            <a:ext cx="4817661" cy="45719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feld 48"/>
          <p:cNvSpPr txBox="1"/>
          <p:nvPr/>
        </p:nvSpPr>
        <p:spPr>
          <a:xfrm>
            <a:off x="280460" y="4484142"/>
            <a:ext cx="1203646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Limited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files</a:t>
            </a:r>
            <a:endParaRPr lang="de-DE" dirty="0"/>
          </a:p>
          <a:p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280459" y="4061740"/>
            <a:ext cx="1203646" cy="46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Limited Storage</a:t>
            </a:r>
          </a:p>
          <a:p>
            <a:endParaRPr lang="de-DE" dirty="0"/>
          </a:p>
        </p:txBody>
      </p:sp>
      <p:sp>
        <p:nvSpPr>
          <p:cNvPr id="54" name="Textfeld 53"/>
          <p:cNvSpPr txBox="1"/>
          <p:nvPr/>
        </p:nvSpPr>
        <p:spPr>
          <a:xfrm>
            <a:off x="198483" y="332708"/>
            <a:ext cx="182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User </a:t>
            </a:r>
            <a:r>
              <a:rPr lang="de-DE" sz="1000" dirty="0" err="1"/>
              <a:t>specific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</a:p>
          <a:p>
            <a:pPr algn="ctr"/>
            <a:r>
              <a:rPr lang="de-DE" sz="1000" dirty="0"/>
              <a:t>(</a:t>
            </a:r>
            <a:r>
              <a:rPr lang="de-DE" sz="1000" dirty="0" err="1"/>
              <a:t>ssh-keys</a:t>
            </a:r>
            <a:r>
              <a:rPr lang="de-DE" sz="1000" dirty="0"/>
              <a:t>, </a:t>
            </a:r>
            <a:r>
              <a:rPr lang="de-DE" sz="1000" dirty="0" err="1"/>
              <a:t>general</a:t>
            </a:r>
            <a:r>
              <a:rPr lang="de-DE" sz="1000" dirty="0"/>
              <a:t> source code)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3276469" y="1160820"/>
            <a:ext cx="1737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Computation</a:t>
            </a:r>
            <a:r>
              <a:rPr lang="de-DE" sz="1000" dirty="0"/>
              <a:t> I/O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2727546" y="3100896"/>
            <a:ext cx="93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Share </a:t>
            </a:r>
            <a:r>
              <a:rPr lang="de-DE" sz="1000" dirty="0" err="1"/>
              <a:t>data</a:t>
            </a:r>
            <a:r>
              <a:rPr lang="de-DE" sz="1000" dirty="0"/>
              <a:t> in </a:t>
            </a:r>
            <a:r>
              <a:rPr lang="de-DE" sz="1000" dirty="0" err="1"/>
              <a:t>your</a:t>
            </a:r>
            <a:r>
              <a:rPr lang="de-DE" sz="1000" dirty="0"/>
              <a:t> </a:t>
            </a:r>
            <a:r>
              <a:rPr lang="de-DE" sz="1000" dirty="0" err="1"/>
              <a:t>project</a:t>
            </a:r>
            <a:endParaRPr lang="de-DE" sz="1000" dirty="0"/>
          </a:p>
        </p:txBody>
      </p:sp>
      <p:sp>
        <p:nvSpPr>
          <p:cNvPr id="59" name="Textfeld 58"/>
          <p:cNvSpPr txBox="1"/>
          <p:nvPr/>
        </p:nvSpPr>
        <p:spPr>
          <a:xfrm>
            <a:off x="751061" y="2379898"/>
            <a:ext cx="74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Archive </a:t>
            </a:r>
            <a:r>
              <a:rPr lang="de-DE" sz="1000" dirty="0" err="1"/>
              <a:t>your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endParaRPr lang="de-DE" sz="1000" dirty="0"/>
          </a:p>
        </p:txBody>
      </p:sp>
      <p:cxnSp>
        <p:nvCxnSpPr>
          <p:cNvPr id="27" name="Gerade Verbindung mit Pfeil 26"/>
          <p:cNvCxnSpPr/>
          <p:nvPr/>
        </p:nvCxnSpPr>
        <p:spPr>
          <a:xfrm flipV="1">
            <a:off x="1484106" y="4233360"/>
            <a:ext cx="409527" cy="1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1947837" y="4061740"/>
            <a:ext cx="2845394" cy="280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20" dirty="0" err="1"/>
              <a:t>old</a:t>
            </a:r>
            <a:r>
              <a:rPr lang="de-DE" sz="1220" dirty="0"/>
              <a:t> </a:t>
            </a:r>
            <a:r>
              <a:rPr lang="de-DE" sz="1220" dirty="0" err="1"/>
              <a:t>files</a:t>
            </a:r>
            <a:r>
              <a:rPr lang="de-DE" sz="1220" dirty="0"/>
              <a:t> </a:t>
            </a:r>
            <a:r>
              <a:rPr lang="de-DE" sz="1220" dirty="0" err="1"/>
              <a:t>need</a:t>
            </a:r>
            <a:r>
              <a:rPr lang="de-DE" sz="1220" dirty="0"/>
              <a:t> </a:t>
            </a:r>
            <a:r>
              <a:rPr lang="de-DE" sz="1220" dirty="0" err="1"/>
              <a:t>to</a:t>
            </a:r>
            <a:r>
              <a:rPr lang="de-DE" sz="1220" dirty="0"/>
              <a:t> </a:t>
            </a:r>
            <a:r>
              <a:rPr lang="de-DE" sz="1220" dirty="0" err="1"/>
              <a:t>be</a:t>
            </a:r>
            <a:r>
              <a:rPr lang="de-DE" sz="1220" dirty="0"/>
              <a:t> </a:t>
            </a:r>
            <a:r>
              <a:rPr lang="de-DE" sz="1220" dirty="0" err="1"/>
              <a:t>cleaned</a:t>
            </a:r>
            <a:r>
              <a:rPr lang="de-DE" sz="1220" dirty="0"/>
              <a:t> </a:t>
            </a:r>
            <a:r>
              <a:rPr lang="de-DE" sz="1220" dirty="0" err="1"/>
              <a:t>up</a:t>
            </a:r>
            <a:r>
              <a:rPr lang="de-DE" sz="1220" dirty="0"/>
              <a:t> </a:t>
            </a:r>
            <a:r>
              <a:rPr lang="de-DE" sz="1220" dirty="0" err="1"/>
              <a:t>frequently</a:t>
            </a:r>
            <a:endParaRPr lang="de-DE" sz="1220" dirty="0"/>
          </a:p>
        </p:txBody>
      </p:sp>
      <p:sp>
        <p:nvSpPr>
          <p:cNvPr id="5" name="Rechteck 4"/>
          <p:cNvSpPr/>
          <p:nvPr/>
        </p:nvSpPr>
        <p:spPr>
          <a:xfrm>
            <a:off x="1947837" y="4545086"/>
            <a:ext cx="2643298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20" dirty="0"/>
              <a:t>multiple </a:t>
            </a:r>
            <a:r>
              <a:rPr lang="de-DE" sz="1220" dirty="0" err="1"/>
              <a:t>files</a:t>
            </a:r>
            <a:r>
              <a:rPr lang="de-DE" sz="1220" dirty="0"/>
              <a:t> </a:t>
            </a:r>
            <a:r>
              <a:rPr lang="de-DE" sz="1220" dirty="0" err="1"/>
              <a:t>need</a:t>
            </a:r>
            <a:r>
              <a:rPr lang="de-DE" sz="1220" dirty="0"/>
              <a:t> </a:t>
            </a:r>
            <a:r>
              <a:rPr lang="de-DE" sz="1220" dirty="0" err="1"/>
              <a:t>to</a:t>
            </a:r>
            <a:r>
              <a:rPr lang="de-DE" sz="1220" dirty="0"/>
              <a:t> </a:t>
            </a:r>
            <a:r>
              <a:rPr lang="de-DE" sz="1220" dirty="0" err="1"/>
              <a:t>be</a:t>
            </a:r>
            <a:r>
              <a:rPr lang="de-DE" sz="1220" dirty="0"/>
              <a:t> </a:t>
            </a:r>
            <a:r>
              <a:rPr lang="de-DE" sz="1220" dirty="0" err="1"/>
              <a:t>compressed</a:t>
            </a:r>
            <a:r>
              <a:rPr lang="de-DE" sz="1220" dirty="0"/>
              <a:t> </a:t>
            </a:r>
            <a:r>
              <a:rPr lang="de-DE" sz="1220" dirty="0" err="1"/>
              <a:t>to</a:t>
            </a:r>
            <a:r>
              <a:rPr lang="de-DE" sz="1220" dirty="0"/>
              <a:t> </a:t>
            </a:r>
            <a:r>
              <a:rPr lang="de-DE" sz="1220" dirty="0" err="1"/>
              <a:t>single</a:t>
            </a:r>
            <a:r>
              <a:rPr lang="de-DE" sz="1220" dirty="0"/>
              <a:t> </a:t>
            </a:r>
            <a:r>
              <a:rPr lang="de-DE" sz="1220" dirty="0" err="1"/>
              <a:t>file</a:t>
            </a:r>
            <a:r>
              <a:rPr lang="de-DE" sz="1220" dirty="0"/>
              <a:t> </a:t>
            </a:r>
            <a:r>
              <a:rPr lang="de-DE" sz="1220" dirty="0" err="1"/>
              <a:t>archives</a:t>
            </a:r>
            <a:r>
              <a:rPr lang="de-DE" sz="1220" dirty="0"/>
              <a:t> (.</a:t>
            </a:r>
            <a:r>
              <a:rPr lang="de-DE" sz="1220" dirty="0" err="1"/>
              <a:t>tar</a:t>
            </a:r>
            <a:r>
              <a:rPr lang="de-DE" sz="1220" dirty="0"/>
              <a:t>)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1484105" y="4798850"/>
            <a:ext cx="409527" cy="1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iger Pfeil 18"/>
          <p:cNvSpPr/>
          <p:nvPr/>
        </p:nvSpPr>
        <p:spPr>
          <a:xfrm rot="10800000">
            <a:off x="2733812" y="2830475"/>
            <a:ext cx="925217" cy="924265"/>
          </a:xfrm>
          <a:prstGeom prst="bentArrow">
            <a:avLst>
              <a:gd name="adj1" fmla="val 9623"/>
              <a:gd name="adj2" fmla="val 13210"/>
              <a:gd name="adj3" fmla="val 25000"/>
              <a:gd name="adj4" fmla="val 4375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D53F3EF-580A-1692-D1D1-5AEFA99CB709}"/>
              </a:ext>
            </a:extLst>
          </p:cNvPr>
          <p:cNvSpPr/>
          <p:nvPr/>
        </p:nvSpPr>
        <p:spPr>
          <a:xfrm>
            <a:off x="293077" y="698388"/>
            <a:ext cx="1727062" cy="15982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D1400ADA-06E8-B8E3-21A5-1025E6612CB3}"/>
              </a:ext>
            </a:extLst>
          </p:cNvPr>
          <p:cNvSpPr/>
          <p:nvPr/>
        </p:nvSpPr>
        <p:spPr>
          <a:xfrm>
            <a:off x="3415703" y="703008"/>
            <a:ext cx="1051757" cy="1077215"/>
          </a:xfrm>
          <a:prstGeom prst="curvedLeftArrow">
            <a:avLst>
              <a:gd name="adj1" fmla="val 12963"/>
              <a:gd name="adj2" fmla="val 20459"/>
              <a:gd name="adj3" fmla="val 21290"/>
            </a:avLst>
          </a:prstGeom>
          <a:noFill/>
          <a:ln>
            <a:solidFill>
              <a:schemeClr val="accent1">
                <a:lumMod val="50000"/>
              </a:schemeClr>
            </a:solidFill>
            <a:headEnd w="sm" len="med"/>
            <a:tailEnd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B9F59E8-4186-7A26-DC70-4E779997708C}"/>
              </a:ext>
            </a:extLst>
          </p:cNvPr>
          <p:cNvSpPr/>
          <p:nvPr/>
        </p:nvSpPr>
        <p:spPr>
          <a:xfrm>
            <a:off x="2037530" y="381815"/>
            <a:ext cx="1338914" cy="779005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$HOME</a:t>
            </a:r>
            <a:endParaRPr lang="de-DE" sz="1200" dirty="0">
              <a:solidFill>
                <a:schemeClr val="tx1"/>
              </a:solidFill>
            </a:endParaRPr>
          </a:p>
          <a:p>
            <a:pPr algn="just"/>
            <a:r>
              <a:rPr lang="de-DE" sz="1100" dirty="0">
                <a:solidFill>
                  <a:schemeClr val="tx1"/>
                </a:solidFill>
              </a:rPr>
              <a:t>- Backup </a:t>
            </a:r>
            <a:r>
              <a:rPr lang="de-DE" sz="1100" dirty="0" err="1">
                <a:solidFill>
                  <a:schemeClr val="tx1"/>
                </a:solidFill>
              </a:rPr>
              <a:t>of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data</a:t>
            </a:r>
            <a:r>
              <a:rPr lang="de-DE" sz="1100" dirty="0">
                <a:solidFill>
                  <a:schemeClr val="tx1"/>
                </a:solidFill>
              </a:rPr>
              <a:t> on </a:t>
            </a:r>
            <a:r>
              <a:rPr lang="de-DE" sz="1100" dirty="0" err="1">
                <a:solidFill>
                  <a:schemeClr val="tx1"/>
                </a:solidFill>
              </a:rPr>
              <a:t>most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systems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60BA13-45DD-01A4-59E5-D2B57DF5E0B5}"/>
              </a:ext>
            </a:extLst>
          </p:cNvPr>
          <p:cNvSpPr/>
          <p:nvPr/>
        </p:nvSpPr>
        <p:spPr>
          <a:xfrm>
            <a:off x="2496119" y="1805473"/>
            <a:ext cx="2127738" cy="999752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b="1" dirty="0">
              <a:solidFill>
                <a:schemeClr val="tx1"/>
              </a:solidFill>
            </a:endParaRP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$SCRATCH</a:t>
            </a:r>
            <a:endParaRPr lang="de-DE" sz="1200" dirty="0">
              <a:solidFill>
                <a:schemeClr val="tx1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- High </a:t>
            </a:r>
            <a:r>
              <a:rPr lang="de-DE" sz="1100" dirty="0" err="1">
                <a:solidFill>
                  <a:schemeClr val="tx1"/>
                </a:solidFill>
              </a:rPr>
              <a:t>bandwidth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optimized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for</a:t>
            </a:r>
            <a:r>
              <a:rPr lang="de-DE" sz="1100" dirty="0">
                <a:solidFill>
                  <a:schemeClr val="tx1"/>
                </a:solidFill>
              </a:rPr>
              <a:t> I/O</a:t>
            </a:r>
          </a:p>
          <a:p>
            <a:r>
              <a:rPr lang="de-DE" sz="1100" dirty="0">
                <a:solidFill>
                  <a:schemeClr val="tx1"/>
                </a:solidFill>
              </a:rPr>
              <a:t>- </a:t>
            </a:r>
            <a:r>
              <a:rPr lang="de-DE" sz="1100" dirty="0" err="1">
                <a:solidFill>
                  <a:schemeClr val="tx1"/>
                </a:solidFill>
              </a:rPr>
              <a:t>Temporary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data</a:t>
            </a:r>
            <a:endParaRPr lang="de-DE" sz="1100" dirty="0">
              <a:solidFill>
                <a:schemeClr val="tx1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- Frequent </a:t>
            </a:r>
            <a:r>
              <a:rPr lang="de-DE" sz="1100" dirty="0" err="1">
                <a:solidFill>
                  <a:schemeClr val="tx1"/>
                </a:solidFill>
              </a:rPr>
              <a:t>automatic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file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deletion</a:t>
            </a:r>
            <a:endParaRPr lang="de-DE" sz="1100" dirty="0">
              <a:solidFill>
                <a:schemeClr val="tx1"/>
              </a:solidFill>
            </a:endParaRPr>
          </a:p>
          <a:p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0B1963-6284-15EA-97E8-1F720A9AE763}"/>
              </a:ext>
            </a:extLst>
          </p:cNvPr>
          <p:cNvSpPr/>
          <p:nvPr/>
        </p:nvSpPr>
        <p:spPr>
          <a:xfrm>
            <a:off x="821932" y="1393731"/>
            <a:ext cx="1338914" cy="605588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$ARCHIVE</a:t>
            </a:r>
          </a:p>
          <a:p>
            <a:r>
              <a:rPr lang="de-DE" sz="1100" dirty="0">
                <a:solidFill>
                  <a:schemeClr val="tx1"/>
                </a:solidFill>
              </a:rPr>
              <a:t>- Long-time </a:t>
            </a:r>
            <a:r>
              <a:rPr lang="de-DE" sz="1100" dirty="0" err="1">
                <a:solidFill>
                  <a:schemeClr val="tx1"/>
                </a:solidFill>
              </a:rPr>
              <a:t>storage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370D78-B62B-C75F-3DC6-D9C1F2C16274}"/>
              </a:ext>
            </a:extLst>
          </p:cNvPr>
          <p:cNvSpPr/>
          <p:nvPr/>
        </p:nvSpPr>
        <p:spPr>
          <a:xfrm>
            <a:off x="611131" y="3224329"/>
            <a:ext cx="1858479" cy="615481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de-DE" sz="1200" b="1" dirty="0">
              <a:solidFill>
                <a:schemeClr val="tx1"/>
              </a:solidFill>
            </a:endParaRP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$PROJECT</a:t>
            </a:r>
            <a:endParaRPr lang="de-DE" sz="1200" dirty="0">
              <a:solidFill>
                <a:schemeClr val="tx1"/>
              </a:solidFill>
            </a:endParaRPr>
          </a:p>
          <a:p>
            <a:r>
              <a:rPr lang="de-DE" sz="1100" dirty="0">
                <a:solidFill>
                  <a:schemeClr val="tx1"/>
                </a:solidFill>
              </a:rPr>
              <a:t>- Backup </a:t>
            </a:r>
            <a:r>
              <a:rPr lang="de-DE" sz="1100" dirty="0" err="1">
                <a:solidFill>
                  <a:schemeClr val="tx1"/>
                </a:solidFill>
              </a:rPr>
              <a:t>depends</a:t>
            </a:r>
            <a:r>
              <a:rPr lang="de-DE" sz="1100" dirty="0">
                <a:solidFill>
                  <a:schemeClr val="tx1"/>
                </a:solidFill>
              </a:rPr>
              <a:t> on </a:t>
            </a:r>
            <a:r>
              <a:rPr lang="de-DE" sz="1100" dirty="0" err="1">
                <a:solidFill>
                  <a:schemeClr val="tx1"/>
                </a:solidFill>
              </a:rPr>
              <a:t>system</a:t>
            </a:r>
            <a:endParaRPr lang="de-DE" sz="1100" dirty="0">
              <a:solidFill>
                <a:schemeClr val="tx1"/>
              </a:solidFill>
            </a:endParaRPr>
          </a:p>
          <a:p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09BBAAA-083E-7C93-0FAF-E0D0E1737509}"/>
              </a:ext>
            </a:extLst>
          </p:cNvPr>
          <p:cNvSpPr/>
          <p:nvPr/>
        </p:nvSpPr>
        <p:spPr>
          <a:xfrm rot="16200000">
            <a:off x="909554" y="2518270"/>
            <a:ext cx="1158904" cy="15982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6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937B25-0F5D-0772-C563-CD70C7CE5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360"/>
          <a:stretch/>
        </p:blipFill>
        <p:spPr>
          <a:xfrm>
            <a:off x="0" y="0"/>
            <a:ext cx="7568817" cy="53316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" y="716507"/>
            <a:ext cx="5261212" cy="3869141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0" y="1207827"/>
            <a:ext cx="4769893" cy="2906973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1" y="1781143"/>
            <a:ext cx="4230806" cy="1752574"/>
          </a:xfrm>
          <a:prstGeom prst="rect">
            <a:avLst/>
          </a:prstGeom>
          <a:solidFill>
            <a:srgbClr val="B7850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4145" r="1728" b="1684"/>
          <a:stretch/>
        </p:blipFill>
        <p:spPr>
          <a:xfrm>
            <a:off x="6541460" y="4351694"/>
            <a:ext cx="740225" cy="7194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23739" y="2217548"/>
            <a:ext cx="469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Software 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0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817660" y="0"/>
            <a:ext cx="2742014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hteck 11"/>
          <p:cNvSpPr/>
          <p:nvPr/>
        </p:nvSpPr>
        <p:spPr>
          <a:xfrm>
            <a:off x="4929115" y="0"/>
            <a:ext cx="2630560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5042847" y="0"/>
            <a:ext cx="2516828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5071779" y="193312"/>
            <a:ext cx="232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Software</a:t>
            </a:r>
          </a:p>
        </p:txBody>
      </p:sp>
      <p:sp>
        <p:nvSpPr>
          <p:cNvPr id="16" name="Rechteck 15"/>
          <p:cNvSpPr/>
          <p:nvPr/>
        </p:nvSpPr>
        <p:spPr>
          <a:xfrm>
            <a:off x="5080924" y="664317"/>
            <a:ext cx="22670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HPC centers make efforts to provide structured software stack that is optimized for the respective systems. For convenient deployment, the software stack is delivered to users through a module system. </a:t>
            </a:r>
          </a:p>
          <a:p>
            <a:pPr algn="just"/>
            <a:endParaRPr lang="en-US" sz="1400" dirty="0">
              <a:solidFill>
                <a:schemeClr val="bg1"/>
              </a:solidFill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</a:rPr>
              <a:t>In addition, debugger and performance analysis tools are offered to facilitate code development and </a:t>
            </a:r>
            <a:r>
              <a:rPr lang="en-US" sz="1400" dirty="0" err="1">
                <a:solidFill>
                  <a:schemeClr val="bg1"/>
                </a:solidFill>
              </a:rPr>
              <a:t>optimiza</a:t>
            </a:r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tion</a:t>
            </a:r>
            <a:r>
              <a:rPr lang="en-US" sz="1400" dirty="0">
                <a:solidFill>
                  <a:schemeClr val="bg1"/>
                </a:solidFill>
              </a:rPr>
              <a:t>, as well as simulation codes that are optimized in scalability and efficiency for heterogenous HPC systems. </a:t>
            </a:r>
          </a:p>
        </p:txBody>
      </p:sp>
      <p:sp>
        <p:nvSpPr>
          <p:cNvPr id="18" name="Rechteck 17"/>
          <p:cNvSpPr/>
          <p:nvPr/>
        </p:nvSpPr>
        <p:spPr>
          <a:xfrm flipV="1">
            <a:off x="-2" y="3393813"/>
            <a:ext cx="4817661" cy="45719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87E06616-C27B-9CE5-35B6-DE94089780AB}"/>
              </a:ext>
            </a:extLst>
          </p:cNvPr>
          <p:cNvSpPr/>
          <p:nvPr/>
        </p:nvSpPr>
        <p:spPr>
          <a:xfrm>
            <a:off x="211677" y="3588650"/>
            <a:ext cx="4565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Broad software portfolio available on HPC systems, including lower-level compilers and parallel program-</a:t>
            </a:r>
            <a:r>
              <a:rPr lang="en-US" sz="1400" dirty="0" err="1"/>
              <a:t>ming</a:t>
            </a:r>
            <a:r>
              <a:rPr lang="en-US" sz="1400" dirty="0"/>
              <a:t> libraries, to higher-level numerical libraries and scientific application packages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Various scalable simulation code and distributed machine learning packages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54639-3ABD-5AEF-B545-B1D3C810D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2" y="2573202"/>
            <a:ext cx="824137" cy="327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C0BE8-3C0E-0F9E-6CBB-4D3AC9280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67" y="2206778"/>
            <a:ext cx="753415" cy="291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120CD-4A80-79BC-86EF-71DF4652B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" y="2138497"/>
            <a:ext cx="935303" cy="360145"/>
          </a:xfrm>
          <a:prstGeom prst="rect">
            <a:avLst/>
          </a:prstGeom>
        </p:spPr>
      </p:pic>
      <p:sp>
        <p:nvSpPr>
          <p:cNvPr id="11" name="Rechteck 18">
            <a:extLst>
              <a:ext uri="{FF2B5EF4-FFF2-40B4-BE49-F238E27FC236}">
                <a16:creationId xmlns:a16="http://schemas.microsoft.com/office/drawing/2014/main" id="{CDB8A8F2-AE96-25BB-B262-9D1644FC0B90}"/>
              </a:ext>
            </a:extLst>
          </p:cNvPr>
          <p:cNvSpPr/>
          <p:nvPr/>
        </p:nvSpPr>
        <p:spPr>
          <a:xfrm>
            <a:off x="234139" y="2907335"/>
            <a:ext cx="1551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200" dirty="0"/>
              <a:t>Module Management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41EA4B5-74DA-D7B7-B44E-62B0ED0165B5}"/>
              </a:ext>
            </a:extLst>
          </p:cNvPr>
          <p:cNvSpPr/>
          <p:nvPr/>
        </p:nvSpPr>
        <p:spPr>
          <a:xfrm>
            <a:off x="304244" y="1450391"/>
            <a:ext cx="1333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Debugger &amp; Performance Tools</a:t>
            </a:r>
          </a:p>
        </p:txBody>
      </p:sp>
      <p:sp>
        <p:nvSpPr>
          <p:cNvPr id="22" name="Rechteck 18">
            <a:extLst>
              <a:ext uri="{FF2B5EF4-FFF2-40B4-BE49-F238E27FC236}">
                <a16:creationId xmlns:a16="http://schemas.microsoft.com/office/drawing/2014/main" id="{7C96E0C0-3E1C-7EE5-C3CF-C1025C7998DF}"/>
              </a:ext>
            </a:extLst>
          </p:cNvPr>
          <p:cNvSpPr/>
          <p:nvPr/>
        </p:nvSpPr>
        <p:spPr>
          <a:xfrm>
            <a:off x="349962" y="888112"/>
            <a:ext cx="1434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1" i="0" u="none" strike="noStrike" dirty="0">
                <a:solidFill>
                  <a:srgbClr val="202124"/>
                </a:solidFill>
                <a:effectLst/>
                <a:cs typeface="Calibri" panose="020F0502020204030204" pitchFamily="34" charset="0"/>
              </a:rPr>
              <a:t>GNU Debugger</a:t>
            </a:r>
            <a:endParaRPr lang="de-DE" sz="1400" b="1" dirty="0"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02BDDF-A8F9-D9B8-885D-E41DE66DB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3" y="1177969"/>
            <a:ext cx="1023869" cy="2672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EE3EF5-12F3-02E7-8C9D-3462FDD05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1" y="661496"/>
            <a:ext cx="386208" cy="243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99BDA-88C9-ED0B-A17E-D44BFC392C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8" y="665456"/>
            <a:ext cx="850390" cy="258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DE0518-E44D-3A26-BF95-814C4A832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993" y="286659"/>
            <a:ext cx="2795883" cy="30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6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505A775-24A0-0612-5C38-E45212ECD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80"/>
            <a:ext cx="7559932" cy="532747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" y="716507"/>
            <a:ext cx="5261212" cy="3869141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eck 4"/>
          <p:cNvSpPr/>
          <p:nvPr/>
        </p:nvSpPr>
        <p:spPr>
          <a:xfrm>
            <a:off x="0" y="1207827"/>
            <a:ext cx="4769893" cy="2906973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1" y="1781143"/>
            <a:ext cx="4230806" cy="1752574"/>
          </a:xfrm>
          <a:prstGeom prst="rect">
            <a:avLst/>
          </a:prstGeom>
          <a:solidFill>
            <a:srgbClr val="B7850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4145" r="1728" b="1684"/>
          <a:stretch/>
        </p:blipFill>
        <p:spPr>
          <a:xfrm>
            <a:off x="6541460" y="4351694"/>
            <a:ext cx="740225" cy="7194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23739" y="2217548"/>
            <a:ext cx="469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bg1"/>
                </a:solidFill>
              </a:rPr>
              <a:t>Visualization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1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817660" y="0"/>
            <a:ext cx="2742014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4929115" y="0"/>
            <a:ext cx="2630560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5042847" y="0"/>
            <a:ext cx="2516828" cy="5327650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>
            <a:off x="5080923" y="156736"/>
            <a:ext cx="232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err="1">
                <a:solidFill>
                  <a:schemeClr val="bg1"/>
                </a:solidFill>
              </a:rPr>
              <a:t>Visualization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Rechteck 15"/>
          <p:cNvSpPr/>
          <p:nvPr/>
        </p:nvSpPr>
        <p:spPr>
          <a:xfrm>
            <a:off x="5080923" y="518013"/>
            <a:ext cx="22945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Visualization nodes assist data postprocessing and ren</a:t>
            </a:r>
            <a:r>
              <a:rPr lang="en-US" altLang="zh-CN" sz="1400" dirty="0">
                <a:solidFill>
                  <a:schemeClr val="bg1"/>
                </a:solidFill>
              </a:rPr>
              <a:t>-</a:t>
            </a:r>
            <a:r>
              <a:rPr lang="en-US" sz="1400" dirty="0" err="1">
                <a:solidFill>
                  <a:schemeClr val="bg1"/>
                </a:solidFill>
              </a:rPr>
              <a:t>dering</a:t>
            </a:r>
            <a:r>
              <a:rPr lang="en-US" sz="1400" dirty="0">
                <a:solidFill>
                  <a:schemeClr val="bg1"/>
                </a:solidFill>
              </a:rPr>
              <a:t> on supercomputers. A graphical login </a:t>
            </a:r>
            <a:r>
              <a:rPr lang="de-DE" sz="1400" dirty="0" err="1">
                <a:solidFill>
                  <a:schemeClr val="bg1"/>
                </a:solidFill>
              </a:rPr>
              <a:t>can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be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estab</a:t>
            </a:r>
            <a:r>
              <a:rPr lang="en-US" altLang="zh-CN" sz="1400" dirty="0">
                <a:solidFill>
                  <a:schemeClr val="bg1"/>
                </a:solidFill>
              </a:rPr>
              <a:t>-</a:t>
            </a:r>
            <a:r>
              <a:rPr lang="de-DE" sz="1400" dirty="0" err="1">
                <a:solidFill>
                  <a:schemeClr val="bg1"/>
                </a:solidFill>
              </a:rPr>
              <a:t>lished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trough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de-DE" sz="1400" dirty="0">
                <a:solidFill>
                  <a:schemeClr val="bg1"/>
                </a:solidFill>
              </a:rPr>
              <a:t>VNC </a:t>
            </a:r>
            <a:r>
              <a:rPr lang="en-US" altLang="zh-CN" sz="1400" dirty="0" err="1">
                <a:solidFill>
                  <a:schemeClr val="bg1"/>
                </a:solidFill>
              </a:rPr>
              <a:t>connec-tion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to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access data stored on the file system. </a:t>
            </a:r>
          </a:p>
          <a:p>
            <a:pPr algn="just"/>
            <a:endParaRPr lang="de-DE" sz="1400" dirty="0">
              <a:solidFill>
                <a:schemeClr val="bg1"/>
              </a:solidFill>
            </a:endParaRPr>
          </a:p>
          <a:p>
            <a:pPr indent="0" algn="just">
              <a:buNone/>
            </a:pPr>
            <a:r>
              <a:rPr lang="en-US" sz="1400" dirty="0">
                <a:solidFill>
                  <a:schemeClr val="bg1"/>
                </a:solidFill>
              </a:rPr>
              <a:t>HPC users can run in-situ visualization to avoid off-site data transfer and increase efficiency in post-processing and interpretation. A Typical workflow is shown using </a:t>
            </a:r>
            <a:r>
              <a:rPr lang="en-US" sz="1400" dirty="0" err="1">
                <a:solidFill>
                  <a:schemeClr val="bg1"/>
                </a:solidFill>
              </a:rPr>
              <a:t>Paraview</a:t>
            </a:r>
            <a:r>
              <a:rPr lang="en-US" sz="1400" dirty="0">
                <a:solidFill>
                  <a:schemeClr val="bg1"/>
                </a:solidFill>
              </a:rPr>
              <a:t> Catalyst as an example. The benefit of time saving is more apparent for larger simulations and helps users to take full advantage of the computing resources. </a:t>
            </a:r>
            <a:endParaRPr lang="en-DE" sz="1400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 flipV="1">
            <a:off x="-2" y="2287389"/>
            <a:ext cx="4817661" cy="45719"/>
          </a:xfrm>
          <a:prstGeom prst="rect">
            <a:avLst/>
          </a:prstGeom>
          <a:solidFill>
            <a:srgbClr val="B7850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78FD11-0F4E-DA6D-64E1-7446EC883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334" y="2400843"/>
            <a:ext cx="4605001" cy="275583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4DAA419-B4CC-D1DB-3DDF-0AA6C1118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629" y="195111"/>
            <a:ext cx="4470663" cy="21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1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523</Words>
  <Application>Microsoft Office PowerPoint</Application>
  <PresentationFormat>Benutzerdefiniert</PresentationFormat>
  <Paragraphs>63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等线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A5 Cards</dc:title>
  <dc:creator>Miriam Koch</dc:creator>
  <cp:lastModifiedBy>Miriam Koch</cp:lastModifiedBy>
  <cp:revision>106</cp:revision>
  <dcterms:created xsi:type="dcterms:W3CDTF">2022-08-30T14:48:47Z</dcterms:created>
  <dcterms:modified xsi:type="dcterms:W3CDTF">2022-12-19T14:58:32Z</dcterms:modified>
</cp:coreProperties>
</file>